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bookmarkIdSeed="3">
  <p:sldMasterIdLst>
    <p:sldMasterId id="2147483891" r:id="rId1"/>
  </p:sldMasterIdLst>
  <p:notesMasterIdLst>
    <p:notesMasterId r:id="rId6"/>
  </p:notesMasterIdLst>
  <p:handoutMasterIdLst>
    <p:handoutMasterId r:id="rId7"/>
  </p:handoutMasterIdLst>
  <p:sldIdLst>
    <p:sldId id="328" r:id="rId2"/>
    <p:sldId id="330" r:id="rId3"/>
    <p:sldId id="334" r:id="rId4"/>
    <p:sldId id="333" r:id="rId5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Open Sans" pitchFamily="2" charset="0"/>
      <p:regular r:id="rId12"/>
      <p:bold r:id="rId13"/>
      <p:italic r:id="rId14"/>
      <p:boldItalic r:id="rId15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2939B5E8-EF71-43FF-B7B6-C3DB42F2B419}">
          <p14:sldIdLst>
            <p14:sldId id="328"/>
            <p14:sldId id="330"/>
            <p14:sldId id="334"/>
            <p14:sldId id="333"/>
          </p14:sldIdLst>
        </p14:section>
        <p14:section name="Abschnitt ohne Titel" id="{7DFB0CDC-795E-4483-AF09-C4543335C21B}">
          <p14:sldIdLst/>
        </p14:section>
        <p14:section name="Elemente des Corporate Design" id="{9B15DDF1-0A1C-4450-A2F2-FA4F67CF33BE}">
          <p14:sldIdLst/>
        </p14:section>
        <p14:section name="Vorlagedatei speichern" id="{94ED62BC-D27E-41F3-AF02-468A869E08D3}">
          <p14:sldIdLst/>
        </p14:section>
        <p14:section name="Hinweise zur Arbeit mit der Präsentationsvorlage" id="{274ED286-D647-4C8E-BE4C-8F6AF0A391F0}">
          <p14:sldIdLst/>
        </p14:section>
        <p14:section name="weitere Beispielseiten mit Inhalten der TU Dresden" id="{AD708181-2670-4EDC-AA8D-5A3C3905AC8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5">
          <p15:clr>
            <a:srgbClr val="A4A3A4"/>
          </p15:clr>
        </p15:guide>
        <p15:guide id="2" pos="7222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9DC5"/>
    <a:srgbClr val="CBDFF3"/>
    <a:srgbClr val="009EE0"/>
    <a:srgbClr val="93C356"/>
    <a:srgbClr val="009BA4"/>
    <a:srgbClr val="28618C"/>
    <a:srgbClr val="FFFFFF"/>
    <a:srgbClr val="13A983"/>
    <a:srgbClr val="BCCF02"/>
    <a:srgbClr val="02AC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67" autoAdjust="0"/>
    <p:restoredTop sz="83033" autoAdjust="0"/>
  </p:normalViewPr>
  <p:slideViewPr>
    <p:cSldViewPr snapToGrid="0" snapToObjects="1">
      <p:cViewPr>
        <p:scale>
          <a:sx n="100" d="100"/>
          <a:sy n="100" d="100"/>
        </p:scale>
        <p:origin x="912" y="-90"/>
      </p:cViewPr>
      <p:guideLst>
        <p:guide orient="horz" pos="215"/>
        <p:guide pos="722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13.02.2025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wmf>
</file>

<file path=ppt/media/image7.jpeg>
</file>

<file path=ppt/media/image8.jpeg>
</file>

<file path=ppt/media/image9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13.02.2025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Umsetzung eines Echtzeitfähigen Algorithmus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lang="de-DE" dirty="0"/>
              <a:t>Umsetzung über Regressives Neuronales Netz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lang="de-DE" dirty="0"/>
              <a:t>Erste Versuche / Umsetzung auf Basis von Simulationsdaten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lang="de-DE" dirty="0"/>
              <a:t>Rechts: Plot der Simulierten Lastpunkte &amp; Auswertung der Dehnungswerte in Richtung der dargestellten Sensoren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à"/>
              <a:tabLst/>
              <a:defRPr/>
            </a:pPr>
            <a:r>
              <a:rPr lang="de-DE" dirty="0"/>
              <a:t>Basis für Funktionsdemonstrator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2577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/>
              <a:t>Reale Membran für Funktionsdemonstrator analog zu Simulation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/>
              <a:t>8 aufgestickte resistive Dehnungssensoren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/>
              <a:t>AD-Wandlung + Signalverstärkung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/>
              <a:t>I2c Bus für Übertragung der digitalen Werte an Raspberry Pi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/>
              <a:t>Echtzeitauswertung mittels Python (</a:t>
            </a:r>
            <a:r>
              <a:rPr lang="de-DE" dirty="0" err="1"/>
              <a:t>Pytorch</a:t>
            </a:r>
            <a:r>
              <a:rPr lang="de-DE" dirty="0"/>
              <a:t>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7423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/>
              <a:t>Sensoren verhalten sich nicht zu 100% identisch, Signalausschläge stark abhängig von Einspannung </a:t>
            </a:r>
            <a:r>
              <a:rPr lang="de-DE" dirty="0">
                <a:sym typeface="Wingdings" panose="05000000000000000000" pitchFamily="2" charset="2"/>
              </a:rPr>
              <a:t> Erfassung realer Trainingsdatenerfassung notwendig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>
                <a:sym typeface="Wingdings" panose="05000000000000000000" pitchFamily="2" charset="2"/>
              </a:rPr>
              <a:t>Erste Tests mit 121 Messpunkten mit einer Last (2 kg)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>
                <a:sym typeface="Wingdings" panose="05000000000000000000" pitchFamily="2" charset="2"/>
              </a:rPr>
              <a:t>mittlere Absolute Modellabweichungen im Bereich von &lt;20 mm in beide Richtungen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966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- Ziel Rückschluss auf vollflächigen Spannungszustand in </a:t>
            </a:r>
            <a:r>
              <a:rPr lang="de-DE" dirty="0" err="1"/>
              <a:t>Mebran</a:t>
            </a:r>
            <a:r>
              <a:rPr lang="de-DE" dirty="0"/>
              <a:t> aus erkannter Lastposition und Betrag </a:t>
            </a:r>
            <a:r>
              <a:rPr lang="de-DE"/>
              <a:t>der aufgebrachten Last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9AC09-DF60-43F4-96BF-67D4D9A7409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6954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jpeg"/><Relationship Id="rId4" Type="http://schemas.openxmlformats.org/officeDocument/2006/relationships/image" Target="../media/image6.w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jpeg"/><Relationship Id="rId5" Type="http://schemas.openxmlformats.org/officeDocument/2006/relationships/image" Target="../media/image6.wmf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jpeg"/><Relationship Id="rId5" Type="http://schemas.openxmlformats.org/officeDocument/2006/relationships/image" Target="../media/image6.wmf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jpeg"/><Relationship Id="rId4" Type="http://schemas.openxmlformats.org/officeDocument/2006/relationships/image" Target="../media/image6.w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1025525"/>
            <a:ext cx="12192000" cy="171451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854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1098" y="349731"/>
            <a:ext cx="432000" cy="432000"/>
          </a:xfrm>
          <a:prstGeom prst="rect">
            <a:avLst/>
          </a:prstGeom>
        </p:spPr>
      </p:pic>
      <p:pic>
        <p:nvPicPr>
          <p:cNvPr id="15" name="Picture 3" descr="D:\Daten\Vorlagen\Logo-ITM\mit Claim\DE\blau\Logo-ITM-Neu-blau CMYK.jp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646" y="341313"/>
            <a:ext cx="2839959" cy="4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2" y="1484314"/>
            <a:ext cx="3399576" cy="4344985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8070849" y="1484315"/>
            <a:ext cx="3384550" cy="434498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457700" y="1484315"/>
            <a:ext cx="3416300" cy="434498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2300" y="334800"/>
            <a:ext cx="10944000" cy="369332"/>
          </a:xfrm>
        </p:spPr>
        <p:txBody>
          <a:bodyPr wrap="square">
            <a:spAutoFit/>
          </a:bodyPr>
          <a:lstStyle>
            <a:lvl1pPr marL="0" indent="0" defTabSz="504000">
              <a:defRPr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2300" y="1773238"/>
            <a:ext cx="10944000" cy="4248150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9377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3" descr="D:\01 Daten\K - Abbildungen, Zeichnungen\01 - Produkte\CF Gewebe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28" r="29534"/>
          <a:stretch/>
        </p:blipFill>
        <p:spPr bwMode="auto">
          <a:xfrm>
            <a:off x="-1" y="1204913"/>
            <a:ext cx="12192001" cy="5706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854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1098" y="349731"/>
            <a:ext cx="432000" cy="432000"/>
          </a:xfrm>
          <a:prstGeom prst="rect">
            <a:avLst/>
          </a:prstGeom>
        </p:spPr>
      </p:pic>
      <p:grpSp>
        <p:nvGrpSpPr>
          <p:cNvPr id="5" name="Gruppieren 4"/>
          <p:cNvGrpSpPr/>
          <p:nvPr userDrawn="1"/>
        </p:nvGrpSpPr>
        <p:grpSpPr>
          <a:xfrm>
            <a:off x="0" y="1032113"/>
            <a:ext cx="12192000" cy="172800"/>
            <a:chOff x="0" y="1032113"/>
            <a:chExt cx="12192000" cy="172800"/>
          </a:xfrm>
        </p:grpSpPr>
        <p:sp>
          <p:nvSpPr>
            <p:cNvPr id="13" name="Rechteck 12"/>
            <p:cNvSpPr/>
            <p:nvPr/>
          </p:nvSpPr>
          <p:spPr>
            <a:xfrm>
              <a:off x="0" y="1032113"/>
              <a:ext cx="12192000" cy="172800"/>
            </a:xfrm>
            <a:prstGeom prst="rect">
              <a:avLst/>
            </a:prstGeom>
            <a:gradFill>
              <a:gsLst>
                <a:gs pos="14000">
                  <a:schemeClr val="tx2"/>
                </a:gs>
                <a:gs pos="100000">
                  <a:schemeClr val="accent2"/>
                </a:gs>
              </a:gsLst>
              <a:lin ang="15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/>
            </a:p>
          </p:txBody>
        </p:sp>
        <p:sp>
          <p:nvSpPr>
            <p:cNvPr id="20" name="Rechteck 19"/>
            <p:cNvSpPr/>
            <p:nvPr userDrawn="1"/>
          </p:nvSpPr>
          <p:spPr>
            <a:xfrm>
              <a:off x="0" y="1032113"/>
              <a:ext cx="12192000" cy="172800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6" name="Picture 3" descr="D:\Daten\Vorlagen\Logo-ITM\mit Claim\DE\blau\Logo-ITM-Neu-blau CMYK.jp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646" y="341313"/>
            <a:ext cx="2839959" cy="4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669057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3" descr="D:\01 Daten\K - Abbildungen, Zeichnungen\01 - Produkte\CF Gewebe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28" r="28968"/>
          <a:stretch/>
        </p:blipFill>
        <p:spPr bwMode="auto">
          <a:xfrm>
            <a:off x="-1" y="1196976"/>
            <a:ext cx="12192001" cy="5661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4" y="4494775"/>
            <a:ext cx="10438871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alpha val="80000"/>
                  </a:schemeClr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854" y="328249"/>
            <a:ext cx="1218534" cy="55458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1098" y="349731"/>
            <a:ext cx="432000" cy="432000"/>
          </a:xfrm>
          <a:prstGeom prst="rect">
            <a:avLst/>
          </a:prstGeom>
        </p:spPr>
      </p:pic>
      <p:pic>
        <p:nvPicPr>
          <p:cNvPr id="12" name="Picture 3" descr="D:\Daten\Vorlagen\Logo-ITM\mit Claim\DE\blau\Logo-ITM-Neu-blau CMYK.jp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646" y="341313"/>
            <a:ext cx="2839959" cy="4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8349434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74712" y="4494775"/>
            <a:ext cx="10438873" cy="1334525"/>
          </a:xfrm>
        </p:spPr>
        <p:txBody>
          <a:bodyPr/>
          <a:lstStyle>
            <a:lvl1pPr marL="0" indent="0" algn="l">
              <a:buNone/>
              <a:defRPr>
                <a:solidFill>
                  <a:schemeClr val="bg2"/>
                </a:solidFill>
              </a:defRPr>
            </a:lvl1pPr>
            <a:lvl2pPr marL="4571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br>
              <a:rPr lang="de-DE" dirty="0"/>
            </a:br>
            <a:r>
              <a:rPr lang="de-DE" dirty="0"/>
              <a:t>Ort oder Anlass des Vortrags // Samstag, 13. Januar 2018</a:t>
            </a:r>
          </a:p>
        </p:txBody>
      </p:sp>
      <p:sp>
        <p:nvSpPr>
          <p:cNvPr id="26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74713" y="2420841"/>
            <a:ext cx="10438873" cy="828676"/>
          </a:xfrm>
          <a:ln>
            <a:noFill/>
          </a:ln>
        </p:spPr>
        <p:txBody>
          <a:bodyPr/>
          <a:lstStyle>
            <a:lvl1pPr>
              <a:spcBef>
                <a:spcPts val="0"/>
              </a:spcBef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Vorname Name</a:t>
            </a:r>
            <a:br>
              <a:rPr lang="de-DE" dirty="0"/>
            </a:br>
            <a:r>
              <a:rPr lang="de-DE" dirty="0"/>
              <a:t>Struktureinheit  der TU Dresden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74713" y="3392203"/>
            <a:ext cx="10438873" cy="972108"/>
          </a:xfrm>
          <a:ln>
            <a:noFill/>
          </a:ln>
        </p:spPr>
        <p:txBody>
          <a:bodyPr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</a:t>
            </a:r>
            <a:br>
              <a:rPr lang="de-DE" dirty="0"/>
            </a:br>
            <a:r>
              <a:rPr lang="de-DE" dirty="0"/>
              <a:t>durch Klicken bearbeiten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102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4"/>
          <p:cNvCxnSpPr/>
          <p:nvPr/>
        </p:nvCxnSpPr>
        <p:spPr>
          <a:xfrm>
            <a:off x="0" y="1206000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854" y="328249"/>
            <a:ext cx="1218534" cy="554589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1098" y="349731"/>
            <a:ext cx="432000" cy="432000"/>
          </a:xfrm>
          <a:prstGeom prst="rect">
            <a:avLst/>
          </a:prstGeom>
        </p:spPr>
      </p:pic>
      <p:pic>
        <p:nvPicPr>
          <p:cNvPr id="13" name="Picture 3" descr="D:\Daten\Vorlagen\Logo-ITM\mit Claim\DE\blau\Logo-ITM-Neu-blau CMYK.jp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646" y="341313"/>
            <a:ext cx="2839959" cy="46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65749" y="1484313"/>
            <a:ext cx="6089649" cy="4344987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267449" y="1484315"/>
            <a:ext cx="5187950" cy="434498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661984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Das ist eine Überschrift</a:t>
            </a:r>
            <a:br>
              <a:rPr lang="de-DE" dirty="0"/>
            </a:br>
            <a:r>
              <a:rPr lang="de-DE" dirty="0"/>
              <a:t>in zwei Zeilen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Erste Textebene (16pt)</a:t>
            </a:r>
          </a:p>
          <a:p>
            <a:pPr lvl="1"/>
            <a:r>
              <a:rPr lang="de-DE" dirty="0"/>
              <a:t>Zweite Textebene für Aufzählungen</a:t>
            </a:r>
          </a:p>
          <a:p>
            <a:pPr lvl="2"/>
            <a:r>
              <a:rPr lang="de-DE" dirty="0"/>
              <a:t>Dritte Textebene bei viel Text (14pt)</a:t>
            </a:r>
          </a:p>
          <a:p>
            <a:pPr lvl="3"/>
            <a:r>
              <a:rPr lang="de-DE" dirty="0"/>
              <a:t>Vierte Textebene für Aufzählungen bei viel Text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Zwischenseite</a:t>
            </a:r>
          </a:p>
          <a:p>
            <a:pPr lvl="6"/>
            <a:r>
              <a:rPr lang="de-DE" dirty="0"/>
              <a:t>Für den nächsten Präsentationsabschnitt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575050" y="6388630"/>
            <a:ext cx="51879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Florian Schmidt</a:t>
            </a:r>
          </a:p>
          <a:p>
            <a:pPr marL="0" marR="0" lvl="0" indent="0" algn="l" defTabSz="8229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Projektvorstellung – IGF </a:t>
            </a:r>
            <a:r>
              <a:rPr lang="de-DE" sz="800" baseline="0" dirty="0" err="1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MeMo</a:t>
            </a:r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8229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Gruppenbesprechung SMA,  18.11.2024</a:t>
            </a: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12321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896620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403" y="6336430"/>
            <a:ext cx="770373" cy="35061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" y="6336706"/>
            <a:ext cx="1115691" cy="324444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2895" y="6336348"/>
            <a:ext cx="1052504" cy="33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904" r:id="rId2"/>
    <p:sldLayoutId id="2147483905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1" r:id="rId11"/>
    <p:sldLayoutId id="2147483902" r:id="rId12"/>
    <p:sldLayoutId id="2147483903" r:id="rId13"/>
    <p:sldLayoutId id="2147483906" r:id="rId14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5942" indent="-323953" algn="l" defTabSz="914269" rtl="0" eaLnBrk="1" latinLnBrk="0" hangingPunct="1">
        <a:spcBef>
          <a:spcPts val="300"/>
        </a:spcBef>
        <a:buFont typeface="Open Sans" panose="020B0606030504020204" pitchFamily="34" charset="0"/>
        <a:buChar char="—"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395942" indent="-215969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575916" indent="-179362" algn="l" defTabSz="914269" rtl="0" eaLnBrk="1" latinLnBrk="0" hangingPunct="1">
        <a:spcBef>
          <a:spcPts val="300"/>
        </a:spcBef>
        <a:buFont typeface="Symbol" panose="05050102010706020507" pitchFamily="18" charset="2"/>
        <a:buChar char="-"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8502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35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0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92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wmv"/><Relationship Id="rId7" Type="http://schemas.openxmlformats.org/officeDocument/2006/relationships/image" Target="../media/image17.png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6" Type="http://schemas.openxmlformats.org/officeDocument/2006/relationships/image" Target="../media/image16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2300" y="346075"/>
            <a:ext cx="10580687" cy="684213"/>
          </a:xfrm>
        </p:spPr>
        <p:txBody>
          <a:bodyPr/>
          <a:lstStyle/>
          <a:p>
            <a:r>
              <a:rPr lang="de-DE" dirty="0"/>
              <a:t>4. Ergebnisse</a:t>
            </a:r>
            <a:br>
              <a:rPr lang="de-DE" dirty="0"/>
            </a:br>
            <a:r>
              <a:rPr lang="de-DE" sz="2000" b="0" dirty="0"/>
              <a:t>Entwicklung echtzeitfähiger Algorithmen</a:t>
            </a:r>
            <a:endParaRPr lang="de-DE" sz="2000" dirty="0"/>
          </a:p>
        </p:txBody>
      </p:sp>
      <p:cxnSp>
        <p:nvCxnSpPr>
          <p:cNvPr id="3" name="Gerader Verbinder 2"/>
          <p:cNvCxnSpPr/>
          <p:nvPr/>
        </p:nvCxnSpPr>
        <p:spPr>
          <a:xfrm>
            <a:off x="622300" y="1124744"/>
            <a:ext cx="10944000" cy="0"/>
          </a:xfrm>
          <a:prstGeom prst="line">
            <a:avLst/>
          </a:prstGeom>
          <a:ln w="38100" cmpd="thickThin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23108306-3CDB-4C3E-8552-40F552BD56F3}"/>
              </a:ext>
            </a:extLst>
          </p:cNvPr>
          <p:cNvSpPr txBox="1"/>
          <p:nvPr/>
        </p:nvSpPr>
        <p:spPr>
          <a:xfrm>
            <a:off x="508196" y="1305890"/>
            <a:ext cx="6616503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/>
              <a:t>Ermittlung der Position der Lasteinleitung über gesamter Membranfläche durch Input diskreter Anzahl an Sensorwerten</a:t>
            </a:r>
          </a:p>
          <a:p>
            <a:pPr marL="285750" indent="-285750">
              <a:buFontTx/>
              <a:buChar char="-"/>
            </a:pPr>
            <a:r>
              <a:rPr lang="de-DE" dirty="0"/>
              <a:t>Umsetzung über Regressives KI-Modell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pic>
        <p:nvPicPr>
          <p:cNvPr id="99" name="Grafik 98">
            <a:extLst>
              <a:ext uri="{FF2B5EF4-FFF2-40B4-BE49-F238E27FC236}">
                <a16:creationId xmlns:a16="http://schemas.microsoft.com/office/drawing/2014/main" id="{33ED4722-BBE2-48C2-9C27-A942F9ABAB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1" t="6018" r="8102" b="4137"/>
          <a:stretch/>
        </p:blipFill>
        <p:spPr>
          <a:xfrm>
            <a:off x="6997768" y="1263965"/>
            <a:ext cx="4982308" cy="4790739"/>
          </a:xfrm>
          <a:prstGeom prst="rect">
            <a:avLst/>
          </a:prstGeom>
        </p:spPr>
      </p:pic>
      <p:grpSp>
        <p:nvGrpSpPr>
          <p:cNvPr id="89" name="Gruppieren 88">
            <a:extLst>
              <a:ext uri="{FF2B5EF4-FFF2-40B4-BE49-F238E27FC236}">
                <a16:creationId xmlns:a16="http://schemas.microsoft.com/office/drawing/2014/main" id="{2BADC3DE-0797-4C25-8CF9-96F09CADE942}"/>
              </a:ext>
            </a:extLst>
          </p:cNvPr>
          <p:cNvGrpSpPr/>
          <p:nvPr/>
        </p:nvGrpSpPr>
        <p:grpSpPr>
          <a:xfrm>
            <a:off x="747064" y="2218278"/>
            <a:ext cx="5522869" cy="3803967"/>
            <a:chOff x="747064" y="2218278"/>
            <a:chExt cx="5522869" cy="3803967"/>
          </a:xfrm>
        </p:grpSpPr>
        <p:sp>
          <p:nvSpPr>
            <p:cNvPr id="9" name="Rechteck: abgerundete Ecken 8">
              <a:extLst>
                <a:ext uri="{FF2B5EF4-FFF2-40B4-BE49-F238E27FC236}">
                  <a16:creationId xmlns:a16="http://schemas.microsoft.com/office/drawing/2014/main" id="{71A3790F-A689-4D56-BE61-549CC363B190}"/>
                </a:ext>
              </a:extLst>
            </p:cNvPr>
            <p:cNvSpPr/>
            <p:nvPr/>
          </p:nvSpPr>
          <p:spPr>
            <a:xfrm>
              <a:off x="747064" y="2218278"/>
              <a:ext cx="5522869" cy="3803967"/>
            </a:xfrm>
            <a:prstGeom prst="roundRect">
              <a:avLst>
                <a:gd name="adj" fmla="val 2244"/>
              </a:avLst>
            </a:prstGeom>
            <a:solidFill>
              <a:schemeClr val="bg1">
                <a:lumMod val="9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4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EA0A75FF-8534-47F8-9B6D-ED3095670DAB}"/>
                </a:ext>
              </a:extLst>
            </p:cNvPr>
            <p:cNvGrpSpPr/>
            <p:nvPr/>
          </p:nvGrpSpPr>
          <p:grpSpPr>
            <a:xfrm>
              <a:off x="853392" y="2244786"/>
              <a:ext cx="5331157" cy="2804452"/>
              <a:chOff x="4824548" y="25207558"/>
              <a:chExt cx="16448361" cy="8652652"/>
            </a:xfrm>
          </p:grpSpPr>
          <p:sp>
            <p:nvSpPr>
              <p:cNvPr id="20" name="Ellipse 19">
                <a:extLst>
                  <a:ext uri="{FF2B5EF4-FFF2-40B4-BE49-F238E27FC236}">
                    <a16:creationId xmlns:a16="http://schemas.microsoft.com/office/drawing/2014/main" id="{F7DC7F41-6EE5-4D86-B68F-FE478D2E0161}"/>
                  </a:ext>
                </a:extLst>
              </p:cNvPr>
              <p:cNvSpPr/>
              <p:nvPr/>
            </p:nvSpPr>
            <p:spPr>
              <a:xfrm>
                <a:off x="10320654" y="26811762"/>
                <a:ext cx="958729" cy="958729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0E5CE975-1D98-4592-B06C-40039983BEBF}"/>
                  </a:ext>
                </a:extLst>
              </p:cNvPr>
              <p:cNvSpPr/>
              <p:nvPr/>
            </p:nvSpPr>
            <p:spPr>
              <a:xfrm>
                <a:off x="10320654" y="32491766"/>
                <a:ext cx="958729" cy="958729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2" name="Ellipse 21">
                <a:extLst>
                  <a:ext uri="{FF2B5EF4-FFF2-40B4-BE49-F238E27FC236}">
                    <a16:creationId xmlns:a16="http://schemas.microsoft.com/office/drawing/2014/main" id="{B7B44EB9-3D33-47D7-8B9F-31F0F7EE3B2C}"/>
                  </a:ext>
                </a:extLst>
              </p:cNvPr>
              <p:cNvSpPr/>
              <p:nvPr/>
            </p:nvSpPr>
            <p:spPr>
              <a:xfrm>
                <a:off x="12539260" y="27771282"/>
                <a:ext cx="958729" cy="958729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3" name="Ellipse 22">
                <a:extLst>
                  <a:ext uri="{FF2B5EF4-FFF2-40B4-BE49-F238E27FC236}">
                    <a16:creationId xmlns:a16="http://schemas.microsoft.com/office/drawing/2014/main" id="{2040BA65-D6AA-4A55-B6B8-EBFA2E251BFA}"/>
                  </a:ext>
                </a:extLst>
              </p:cNvPr>
              <p:cNvSpPr/>
              <p:nvPr/>
            </p:nvSpPr>
            <p:spPr>
              <a:xfrm>
                <a:off x="12532522" y="29665564"/>
                <a:ext cx="958729" cy="958729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" name="Ellipse 23">
                <a:extLst>
                  <a:ext uri="{FF2B5EF4-FFF2-40B4-BE49-F238E27FC236}">
                    <a16:creationId xmlns:a16="http://schemas.microsoft.com/office/drawing/2014/main" id="{7D6D74BC-547C-4F88-A82D-39A6A2875643}"/>
                  </a:ext>
                </a:extLst>
              </p:cNvPr>
              <p:cNvSpPr/>
              <p:nvPr/>
            </p:nvSpPr>
            <p:spPr>
              <a:xfrm>
                <a:off x="12575103" y="31533037"/>
                <a:ext cx="958729" cy="958729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5" name="Ellipse 24">
                <a:extLst>
                  <a:ext uri="{FF2B5EF4-FFF2-40B4-BE49-F238E27FC236}">
                    <a16:creationId xmlns:a16="http://schemas.microsoft.com/office/drawing/2014/main" id="{81767617-697D-4589-92EE-818B7C0F40D9}"/>
                  </a:ext>
                </a:extLst>
              </p:cNvPr>
              <p:cNvSpPr/>
              <p:nvPr/>
            </p:nvSpPr>
            <p:spPr>
              <a:xfrm>
                <a:off x="14368423" y="27757621"/>
                <a:ext cx="958728" cy="958728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6" name="Gerader Verbinder 25">
                <a:extLst>
                  <a:ext uri="{FF2B5EF4-FFF2-40B4-BE49-F238E27FC236}">
                    <a16:creationId xmlns:a16="http://schemas.microsoft.com/office/drawing/2014/main" id="{1C7A515C-CF9D-46BA-B918-4B00274B28FE}"/>
                  </a:ext>
                </a:extLst>
              </p:cNvPr>
              <p:cNvCxnSpPr>
                <a:cxnSpLocks/>
                <a:stCxn id="20" idx="6"/>
                <a:endCxn id="22" idx="2"/>
              </p:cNvCxnSpPr>
              <p:nvPr/>
            </p:nvCxnSpPr>
            <p:spPr>
              <a:xfrm>
                <a:off x="11279382" y="27291126"/>
                <a:ext cx="1259878" cy="959521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>
                <a:extLst>
                  <a:ext uri="{FF2B5EF4-FFF2-40B4-BE49-F238E27FC236}">
                    <a16:creationId xmlns:a16="http://schemas.microsoft.com/office/drawing/2014/main" id="{23C4F779-E465-4ADE-A150-54574CDE89E9}"/>
                  </a:ext>
                </a:extLst>
              </p:cNvPr>
              <p:cNvCxnSpPr>
                <a:cxnSpLocks/>
                <a:stCxn id="20" idx="6"/>
                <a:endCxn id="23" idx="2"/>
              </p:cNvCxnSpPr>
              <p:nvPr/>
            </p:nvCxnSpPr>
            <p:spPr>
              <a:xfrm>
                <a:off x="11279382" y="27291126"/>
                <a:ext cx="1253139" cy="2853801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>
                <a:extLst>
                  <a:ext uri="{FF2B5EF4-FFF2-40B4-BE49-F238E27FC236}">
                    <a16:creationId xmlns:a16="http://schemas.microsoft.com/office/drawing/2014/main" id="{06AC1F2B-F12A-44A2-82F1-845CD6A632C6}"/>
                  </a:ext>
                </a:extLst>
              </p:cNvPr>
              <p:cNvCxnSpPr>
                <a:cxnSpLocks/>
                <a:stCxn id="20" idx="6"/>
                <a:endCxn id="24" idx="2"/>
              </p:cNvCxnSpPr>
              <p:nvPr/>
            </p:nvCxnSpPr>
            <p:spPr>
              <a:xfrm>
                <a:off x="11279382" y="27291126"/>
                <a:ext cx="1295720" cy="4721276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ED537FB0-76A0-4512-ABB0-B61172243B40}"/>
                  </a:ext>
                </a:extLst>
              </p:cNvPr>
              <p:cNvCxnSpPr>
                <a:cxnSpLocks/>
                <a:stCxn id="21" idx="6"/>
                <a:endCxn id="22" idx="2"/>
              </p:cNvCxnSpPr>
              <p:nvPr/>
            </p:nvCxnSpPr>
            <p:spPr>
              <a:xfrm flipV="1">
                <a:off x="11279382" y="28250647"/>
                <a:ext cx="1259878" cy="4720483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>
                <a:extLst>
                  <a:ext uri="{FF2B5EF4-FFF2-40B4-BE49-F238E27FC236}">
                    <a16:creationId xmlns:a16="http://schemas.microsoft.com/office/drawing/2014/main" id="{16A13857-9623-4841-B49F-1B78629C2329}"/>
                  </a:ext>
                </a:extLst>
              </p:cNvPr>
              <p:cNvCxnSpPr>
                <a:cxnSpLocks/>
                <a:stCxn id="21" idx="6"/>
                <a:endCxn id="23" idx="2"/>
              </p:cNvCxnSpPr>
              <p:nvPr/>
            </p:nvCxnSpPr>
            <p:spPr>
              <a:xfrm flipV="1">
                <a:off x="11279382" y="30144927"/>
                <a:ext cx="1253139" cy="2826203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>
                <a:extLst>
                  <a:ext uri="{FF2B5EF4-FFF2-40B4-BE49-F238E27FC236}">
                    <a16:creationId xmlns:a16="http://schemas.microsoft.com/office/drawing/2014/main" id="{13DDAB2B-290E-4D70-A461-D8D8176B7612}"/>
                  </a:ext>
                </a:extLst>
              </p:cNvPr>
              <p:cNvCxnSpPr>
                <a:cxnSpLocks/>
                <a:stCxn id="21" idx="6"/>
                <a:endCxn id="24" idx="2"/>
              </p:cNvCxnSpPr>
              <p:nvPr/>
            </p:nvCxnSpPr>
            <p:spPr>
              <a:xfrm flipV="1">
                <a:off x="11279382" y="32012401"/>
                <a:ext cx="1295720" cy="958728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>
                <a:extLst>
                  <a:ext uri="{FF2B5EF4-FFF2-40B4-BE49-F238E27FC236}">
                    <a16:creationId xmlns:a16="http://schemas.microsoft.com/office/drawing/2014/main" id="{15871CAA-580F-44C8-8C0C-4916B762E0D4}"/>
                  </a:ext>
                </a:extLst>
              </p:cNvPr>
              <p:cNvCxnSpPr>
                <a:cxnSpLocks/>
                <a:stCxn id="22" idx="6"/>
                <a:endCxn id="25" idx="2"/>
              </p:cNvCxnSpPr>
              <p:nvPr/>
            </p:nvCxnSpPr>
            <p:spPr>
              <a:xfrm flipV="1">
                <a:off x="13497988" y="28236985"/>
                <a:ext cx="870435" cy="13662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>
                <a:extLst>
                  <a:ext uri="{FF2B5EF4-FFF2-40B4-BE49-F238E27FC236}">
                    <a16:creationId xmlns:a16="http://schemas.microsoft.com/office/drawing/2014/main" id="{A85F475E-3800-42A2-97DD-10C3DB432CF5}"/>
                  </a:ext>
                </a:extLst>
              </p:cNvPr>
              <p:cNvCxnSpPr>
                <a:cxnSpLocks/>
                <a:stCxn id="23" idx="6"/>
                <a:endCxn id="25" idx="2"/>
              </p:cNvCxnSpPr>
              <p:nvPr/>
            </p:nvCxnSpPr>
            <p:spPr>
              <a:xfrm flipV="1">
                <a:off x="13491249" y="28236985"/>
                <a:ext cx="877174" cy="1907942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r Verbinder 33">
                <a:extLst>
                  <a:ext uri="{FF2B5EF4-FFF2-40B4-BE49-F238E27FC236}">
                    <a16:creationId xmlns:a16="http://schemas.microsoft.com/office/drawing/2014/main" id="{35160764-BF3A-4C0A-8C77-B534398C34F2}"/>
                  </a:ext>
                </a:extLst>
              </p:cNvPr>
              <p:cNvCxnSpPr>
                <a:cxnSpLocks/>
                <a:stCxn id="24" idx="6"/>
                <a:endCxn id="25" idx="2"/>
              </p:cNvCxnSpPr>
              <p:nvPr/>
            </p:nvCxnSpPr>
            <p:spPr>
              <a:xfrm flipV="1">
                <a:off x="13533830" y="28236985"/>
                <a:ext cx="834593" cy="3775416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Ellipse 34">
                <a:extLst>
                  <a:ext uri="{FF2B5EF4-FFF2-40B4-BE49-F238E27FC236}">
                    <a16:creationId xmlns:a16="http://schemas.microsoft.com/office/drawing/2014/main" id="{3B1F4BE4-20AB-4CBF-B8B3-CB45ED501D43}"/>
                  </a:ext>
                </a:extLst>
              </p:cNvPr>
              <p:cNvSpPr/>
              <p:nvPr/>
            </p:nvSpPr>
            <p:spPr>
              <a:xfrm>
                <a:off x="10785418" y="30979012"/>
                <a:ext cx="140402" cy="140402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Ellipse 35">
                <a:extLst>
                  <a:ext uri="{FF2B5EF4-FFF2-40B4-BE49-F238E27FC236}">
                    <a16:creationId xmlns:a16="http://schemas.microsoft.com/office/drawing/2014/main" id="{43EEA911-3528-4F3A-9117-4906656F5075}"/>
                  </a:ext>
                </a:extLst>
              </p:cNvPr>
              <p:cNvSpPr/>
              <p:nvPr/>
            </p:nvSpPr>
            <p:spPr>
              <a:xfrm>
                <a:off x="10785418" y="30244322"/>
                <a:ext cx="140402" cy="140402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7" name="Ellipse 36">
                <a:extLst>
                  <a:ext uri="{FF2B5EF4-FFF2-40B4-BE49-F238E27FC236}">
                    <a16:creationId xmlns:a16="http://schemas.microsoft.com/office/drawing/2014/main" id="{03209E0F-1743-4CD6-8932-218BBC620C58}"/>
                  </a:ext>
                </a:extLst>
              </p:cNvPr>
              <p:cNvSpPr/>
              <p:nvPr/>
            </p:nvSpPr>
            <p:spPr>
              <a:xfrm>
                <a:off x="10773143" y="31713702"/>
                <a:ext cx="140402" cy="140402"/>
              </a:xfrm>
              <a:prstGeom prst="ellips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8" name="Ellipse 37">
                <a:extLst>
                  <a:ext uri="{FF2B5EF4-FFF2-40B4-BE49-F238E27FC236}">
                    <a16:creationId xmlns:a16="http://schemas.microsoft.com/office/drawing/2014/main" id="{B364BE03-0797-48E0-825C-2A26013D200E}"/>
                  </a:ext>
                </a:extLst>
              </p:cNvPr>
              <p:cNvSpPr/>
              <p:nvPr/>
            </p:nvSpPr>
            <p:spPr>
              <a:xfrm>
                <a:off x="14362351" y="29662459"/>
                <a:ext cx="958728" cy="958728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39" name="Gerader Verbinder 38">
                <a:extLst>
                  <a:ext uri="{FF2B5EF4-FFF2-40B4-BE49-F238E27FC236}">
                    <a16:creationId xmlns:a16="http://schemas.microsoft.com/office/drawing/2014/main" id="{89F2C55A-FF8C-4EEF-92EE-8821D0A8422B}"/>
                  </a:ext>
                </a:extLst>
              </p:cNvPr>
              <p:cNvCxnSpPr>
                <a:cxnSpLocks/>
                <a:stCxn id="23" idx="6"/>
                <a:endCxn id="38" idx="2"/>
              </p:cNvCxnSpPr>
              <p:nvPr/>
            </p:nvCxnSpPr>
            <p:spPr>
              <a:xfrm flipV="1">
                <a:off x="13491249" y="30141823"/>
                <a:ext cx="871102" cy="3104"/>
              </a:xfrm>
              <a:prstGeom prst="line">
                <a:avLst/>
              </a:prstGeom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Gerader Verbinder 39">
                <a:extLst>
                  <a:ext uri="{FF2B5EF4-FFF2-40B4-BE49-F238E27FC236}">
                    <a16:creationId xmlns:a16="http://schemas.microsoft.com/office/drawing/2014/main" id="{F1869535-202C-4D6F-9B3D-32103B40F711}"/>
                  </a:ext>
                </a:extLst>
              </p:cNvPr>
              <p:cNvCxnSpPr>
                <a:cxnSpLocks/>
                <a:stCxn id="22" idx="6"/>
                <a:endCxn id="38" idx="2"/>
              </p:cNvCxnSpPr>
              <p:nvPr/>
            </p:nvCxnSpPr>
            <p:spPr>
              <a:xfrm>
                <a:off x="13497988" y="28250647"/>
                <a:ext cx="864364" cy="1891176"/>
              </a:xfrm>
              <a:prstGeom prst="line">
                <a:avLst/>
              </a:prstGeom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Gerader Verbinder 40">
                <a:extLst>
                  <a:ext uri="{FF2B5EF4-FFF2-40B4-BE49-F238E27FC236}">
                    <a16:creationId xmlns:a16="http://schemas.microsoft.com/office/drawing/2014/main" id="{801B1241-6538-4A45-A839-EF435A59AD75}"/>
                  </a:ext>
                </a:extLst>
              </p:cNvPr>
              <p:cNvCxnSpPr>
                <a:cxnSpLocks/>
                <a:stCxn id="24" idx="6"/>
                <a:endCxn id="38" idx="2"/>
              </p:cNvCxnSpPr>
              <p:nvPr/>
            </p:nvCxnSpPr>
            <p:spPr>
              <a:xfrm flipV="1">
                <a:off x="13533830" y="30141823"/>
                <a:ext cx="828521" cy="1870578"/>
              </a:xfrm>
              <a:prstGeom prst="line">
                <a:avLst/>
              </a:prstGeom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Rechteck 41">
                <a:extLst>
                  <a:ext uri="{FF2B5EF4-FFF2-40B4-BE49-F238E27FC236}">
                    <a16:creationId xmlns:a16="http://schemas.microsoft.com/office/drawing/2014/main" id="{466A2AEA-2E6D-4945-98AC-7F9D9D55CD54}"/>
                  </a:ext>
                </a:extLst>
              </p:cNvPr>
              <p:cNvSpPr/>
              <p:nvPr/>
            </p:nvSpPr>
            <p:spPr>
              <a:xfrm>
                <a:off x="9877733" y="25207558"/>
                <a:ext cx="7369997" cy="1778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de-DE" sz="1400" b="1" dirty="0">
                    <a:solidFill>
                      <a:srgbClr val="0071B7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KI </a:t>
                </a:r>
                <a:r>
                  <a:rPr lang="de-DE" sz="1600" b="1" dirty="0">
                    <a:solidFill>
                      <a:srgbClr val="0071B7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Regressions-Modell</a:t>
                </a:r>
                <a:endParaRPr lang="de-DE" sz="1400" dirty="0">
                  <a:solidFill>
                    <a:srgbClr val="0071B7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3" name="Ellipse 42">
                <a:extLst>
                  <a:ext uri="{FF2B5EF4-FFF2-40B4-BE49-F238E27FC236}">
                    <a16:creationId xmlns:a16="http://schemas.microsoft.com/office/drawing/2014/main" id="{A98F1FD3-6788-469D-9879-C4EF86D8CA40}"/>
                  </a:ext>
                </a:extLst>
              </p:cNvPr>
              <p:cNvSpPr/>
              <p:nvPr/>
            </p:nvSpPr>
            <p:spPr>
              <a:xfrm>
                <a:off x="10318810" y="28613177"/>
                <a:ext cx="958729" cy="958729"/>
              </a:xfrm>
              <a:prstGeom prst="ellipse">
                <a:avLst/>
              </a:prstGeom>
              <a:solidFill>
                <a:schemeClr val="accent1"/>
              </a:solidFill>
              <a:ln w="28575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44" name="Gerader Verbinder 43">
                <a:extLst>
                  <a:ext uri="{FF2B5EF4-FFF2-40B4-BE49-F238E27FC236}">
                    <a16:creationId xmlns:a16="http://schemas.microsoft.com/office/drawing/2014/main" id="{90EFD4F5-B71B-4DD7-BC80-F3BAC29DDD85}"/>
                  </a:ext>
                </a:extLst>
              </p:cNvPr>
              <p:cNvCxnSpPr>
                <a:cxnSpLocks/>
                <a:stCxn id="43" idx="6"/>
                <a:endCxn id="23" idx="2"/>
              </p:cNvCxnSpPr>
              <p:nvPr/>
            </p:nvCxnSpPr>
            <p:spPr>
              <a:xfrm>
                <a:off x="11277539" y="29092541"/>
                <a:ext cx="1254983" cy="1052388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>
                <a:extLst>
                  <a:ext uri="{FF2B5EF4-FFF2-40B4-BE49-F238E27FC236}">
                    <a16:creationId xmlns:a16="http://schemas.microsoft.com/office/drawing/2014/main" id="{26E0DC57-4A35-4D8A-AD15-53E60D0D165F}"/>
                  </a:ext>
                </a:extLst>
              </p:cNvPr>
              <p:cNvCxnSpPr>
                <a:cxnSpLocks/>
                <a:stCxn id="43" idx="6"/>
                <a:endCxn id="24" idx="2"/>
              </p:cNvCxnSpPr>
              <p:nvPr/>
            </p:nvCxnSpPr>
            <p:spPr>
              <a:xfrm>
                <a:off x="11277540" y="29092540"/>
                <a:ext cx="1297562" cy="2919861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>
                <a:extLst>
                  <a:ext uri="{FF2B5EF4-FFF2-40B4-BE49-F238E27FC236}">
                    <a16:creationId xmlns:a16="http://schemas.microsoft.com/office/drawing/2014/main" id="{40AF4954-9DCF-42BA-B1B6-47E0FF246BB3}"/>
                  </a:ext>
                </a:extLst>
              </p:cNvPr>
              <p:cNvCxnSpPr>
                <a:cxnSpLocks/>
                <a:stCxn id="43" idx="6"/>
                <a:endCxn id="22" idx="2"/>
              </p:cNvCxnSpPr>
              <p:nvPr/>
            </p:nvCxnSpPr>
            <p:spPr>
              <a:xfrm flipV="1">
                <a:off x="11277540" y="28250647"/>
                <a:ext cx="1261720" cy="841893"/>
              </a:xfrm>
              <a:prstGeom prst="line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 w="1905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Rechteck 46">
                <a:extLst>
                  <a:ext uri="{FF2B5EF4-FFF2-40B4-BE49-F238E27FC236}">
                    <a16:creationId xmlns:a16="http://schemas.microsoft.com/office/drawing/2014/main" id="{837B9D1D-0D52-4248-9F5A-D39C90745D8B}"/>
                  </a:ext>
                </a:extLst>
              </p:cNvPr>
              <p:cNvSpPr/>
              <p:nvPr/>
            </p:nvSpPr>
            <p:spPr>
              <a:xfrm>
                <a:off x="4824552" y="26402720"/>
                <a:ext cx="4588651" cy="1778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de-DE" sz="1600" b="1" dirty="0">
                    <a:solidFill>
                      <a:srgbClr val="0071B7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Sensorwert 1</a:t>
                </a:r>
                <a:endParaRPr lang="de-DE" sz="1600" dirty="0">
                  <a:solidFill>
                    <a:srgbClr val="0071B7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8" name="Rechteck 47">
                <a:extLst>
                  <a:ext uri="{FF2B5EF4-FFF2-40B4-BE49-F238E27FC236}">
                    <a16:creationId xmlns:a16="http://schemas.microsoft.com/office/drawing/2014/main" id="{76DE86C8-1C15-4EC3-931F-7DBF3258B242}"/>
                  </a:ext>
                </a:extLst>
              </p:cNvPr>
              <p:cNvSpPr/>
              <p:nvPr/>
            </p:nvSpPr>
            <p:spPr>
              <a:xfrm>
                <a:off x="4824548" y="28203461"/>
                <a:ext cx="4588651" cy="1778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de-DE" sz="1600" b="1" dirty="0">
                    <a:solidFill>
                      <a:srgbClr val="0071B7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Sensorwert 2</a:t>
                </a:r>
                <a:endParaRPr lang="de-DE" sz="1600" dirty="0">
                  <a:solidFill>
                    <a:srgbClr val="0071B7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49" name="Rechteck 48">
                <a:extLst>
                  <a:ext uri="{FF2B5EF4-FFF2-40B4-BE49-F238E27FC236}">
                    <a16:creationId xmlns:a16="http://schemas.microsoft.com/office/drawing/2014/main" id="{2D3C5936-300D-4FE4-AEED-9E9271BA0F67}"/>
                  </a:ext>
                </a:extLst>
              </p:cNvPr>
              <p:cNvSpPr/>
              <p:nvPr/>
            </p:nvSpPr>
            <p:spPr>
              <a:xfrm>
                <a:off x="4824555" y="32082050"/>
                <a:ext cx="4591497" cy="1778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de-DE" sz="1600" b="1" dirty="0">
                    <a:solidFill>
                      <a:srgbClr val="0071B7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Sensorwert 8</a:t>
                </a:r>
                <a:endParaRPr lang="de-DE" sz="1600" dirty="0">
                  <a:solidFill>
                    <a:srgbClr val="0071B7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0" name="Rechteck 49">
                <a:extLst>
                  <a:ext uri="{FF2B5EF4-FFF2-40B4-BE49-F238E27FC236}">
                    <a16:creationId xmlns:a16="http://schemas.microsoft.com/office/drawing/2014/main" id="{58CD3505-CCCC-42DF-94BC-013EB577FC3B}"/>
                  </a:ext>
                </a:extLst>
              </p:cNvPr>
              <p:cNvSpPr/>
              <p:nvPr/>
            </p:nvSpPr>
            <p:spPr>
              <a:xfrm>
                <a:off x="16720016" y="27334305"/>
                <a:ext cx="4504682" cy="1778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de-DE" sz="1600" b="1" dirty="0">
                    <a:solidFill>
                      <a:srgbClr val="0071B7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vorhergesagte </a:t>
                </a:r>
                <a:br>
                  <a:rPr lang="de-DE" sz="1600" b="1" dirty="0">
                    <a:solidFill>
                      <a:srgbClr val="0071B7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de-DE" sz="1600" b="1" dirty="0">
                    <a:solidFill>
                      <a:srgbClr val="0071B7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X-Position Last</a:t>
                </a:r>
                <a:endParaRPr lang="de-DE" sz="1600" dirty="0">
                  <a:solidFill>
                    <a:srgbClr val="0071B7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1" name="Rechteck 50">
                <a:extLst>
                  <a:ext uri="{FF2B5EF4-FFF2-40B4-BE49-F238E27FC236}">
                    <a16:creationId xmlns:a16="http://schemas.microsoft.com/office/drawing/2014/main" id="{96F5F308-952A-438B-91C2-4CD8518794A9}"/>
                  </a:ext>
                </a:extLst>
              </p:cNvPr>
              <p:cNvSpPr/>
              <p:nvPr/>
            </p:nvSpPr>
            <p:spPr>
              <a:xfrm>
                <a:off x="16726461" y="29245286"/>
                <a:ext cx="4546448" cy="17781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de-DE" sz="1600" b="1" dirty="0">
                    <a:solidFill>
                      <a:srgbClr val="0071B7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vorhergesagte </a:t>
                </a:r>
                <a:br>
                  <a:rPr lang="de-DE" sz="1600" b="1" dirty="0">
                    <a:solidFill>
                      <a:srgbClr val="0071B7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de-DE" sz="1600" b="1" dirty="0">
                    <a:solidFill>
                      <a:srgbClr val="0071B7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Y-Position Last</a:t>
                </a:r>
                <a:endParaRPr lang="de-DE" sz="1600" dirty="0">
                  <a:solidFill>
                    <a:srgbClr val="0071B7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EDB36963-C8EA-4D57-B941-AD96150C82AC}"/>
                </a:ext>
              </a:extLst>
            </p:cNvPr>
            <p:cNvSpPr/>
            <p:nvPr/>
          </p:nvSpPr>
          <p:spPr>
            <a:xfrm>
              <a:off x="1224529" y="5211045"/>
              <a:ext cx="1241384" cy="560660"/>
            </a:xfrm>
            <a:prstGeom prst="roundRect">
              <a:avLst>
                <a:gd name="adj" fmla="val 42072"/>
              </a:avLst>
            </a:prstGeom>
            <a:gradFill>
              <a:gsLst>
                <a:gs pos="0">
                  <a:schemeClr val="accent1"/>
                </a:gs>
                <a:gs pos="6100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INPUTS</a:t>
              </a:r>
            </a:p>
          </p:txBody>
        </p:sp>
        <p:sp>
          <p:nvSpPr>
            <p:cNvPr id="12" name="Pfeil: nach rechts 11">
              <a:extLst>
                <a:ext uri="{FF2B5EF4-FFF2-40B4-BE49-F238E27FC236}">
                  <a16:creationId xmlns:a16="http://schemas.microsoft.com/office/drawing/2014/main" id="{6E4013F7-4C38-4E6C-BF24-8F405B6BCB11}"/>
                </a:ext>
              </a:extLst>
            </p:cNvPr>
            <p:cNvSpPr/>
            <p:nvPr/>
          </p:nvSpPr>
          <p:spPr>
            <a:xfrm>
              <a:off x="2593338" y="5424879"/>
              <a:ext cx="310738" cy="17448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675D3703-E8FF-404A-85E6-CE8949096FDA}"/>
                </a:ext>
              </a:extLst>
            </p:cNvPr>
            <p:cNvGrpSpPr/>
            <p:nvPr/>
          </p:nvGrpSpPr>
          <p:grpSpPr>
            <a:xfrm>
              <a:off x="3025684" y="5121482"/>
              <a:ext cx="973967" cy="772783"/>
              <a:chOff x="11832290" y="34660553"/>
              <a:chExt cx="2517685" cy="1997629"/>
            </a:xfrm>
          </p:grpSpPr>
          <p:sp>
            <p:nvSpPr>
              <p:cNvPr id="16" name="Manuelle Verarbeitung 173">
                <a:extLst>
                  <a:ext uri="{FF2B5EF4-FFF2-40B4-BE49-F238E27FC236}">
                    <a16:creationId xmlns:a16="http://schemas.microsoft.com/office/drawing/2014/main" id="{956E224D-8CFF-4E88-B168-20B4CD128515}"/>
                  </a:ext>
                </a:extLst>
              </p:cNvPr>
              <p:cNvSpPr/>
              <p:nvPr/>
            </p:nvSpPr>
            <p:spPr>
              <a:xfrm flipV="1">
                <a:off x="12778576" y="36097939"/>
                <a:ext cx="625112" cy="458619"/>
              </a:xfrm>
              <a:prstGeom prst="flowChartManualOperation">
                <a:avLst/>
              </a:prstGeom>
              <a:solidFill>
                <a:srgbClr val="006AB3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7" name="Abgerundetes Rechteck 174">
                <a:extLst>
                  <a:ext uri="{FF2B5EF4-FFF2-40B4-BE49-F238E27FC236}">
                    <a16:creationId xmlns:a16="http://schemas.microsoft.com/office/drawing/2014/main" id="{27AE255C-762E-44C7-8B60-FA2CC58BB2DC}"/>
                  </a:ext>
                </a:extLst>
              </p:cNvPr>
              <p:cNvSpPr/>
              <p:nvPr/>
            </p:nvSpPr>
            <p:spPr>
              <a:xfrm>
                <a:off x="11832290" y="34660553"/>
                <a:ext cx="2517685" cy="1643460"/>
              </a:xfrm>
              <a:prstGeom prst="roundRect">
                <a:avLst>
                  <a:gd name="adj" fmla="val 5929"/>
                </a:avLst>
              </a:prstGeom>
              <a:solidFill>
                <a:srgbClr val="006AB3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tlCol="0" anchor="ctr" anchorCtr="0"/>
              <a:lstStyle/>
              <a:p>
                <a:pPr algn="ctr"/>
                <a:endParaRPr lang="de-DE" sz="18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18" name="Abgerundetes Rechteck 175">
                <a:extLst>
                  <a:ext uri="{FF2B5EF4-FFF2-40B4-BE49-F238E27FC236}">
                    <a16:creationId xmlns:a16="http://schemas.microsoft.com/office/drawing/2014/main" id="{213B1025-88CE-4D96-A199-23C9BB81DAE5}"/>
                  </a:ext>
                </a:extLst>
              </p:cNvPr>
              <p:cNvSpPr/>
              <p:nvPr/>
            </p:nvSpPr>
            <p:spPr>
              <a:xfrm>
                <a:off x="12594157" y="36551566"/>
                <a:ext cx="993947" cy="106616"/>
              </a:xfrm>
              <a:prstGeom prst="roundRect">
                <a:avLst>
                  <a:gd name="adj" fmla="val 5929"/>
                </a:avLst>
              </a:prstGeom>
              <a:solidFill>
                <a:srgbClr val="006AB3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80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19" name="Grafik 18" descr="Webdesign">
                <a:extLst>
                  <a:ext uri="{FF2B5EF4-FFF2-40B4-BE49-F238E27FC236}">
                    <a16:creationId xmlns:a16="http://schemas.microsoft.com/office/drawing/2014/main" id="{42FD85F2-AC69-4C46-BA39-33F91997F1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2491939" y="34946370"/>
                <a:ext cx="1198382" cy="1198382"/>
              </a:xfrm>
              <a:prstGeom prst="rect">
                <a:avLst/>
              </a:prstGeom>
            </p:spPr>
          </p:pic>
        </p:grpSp>
        <p:sp>
          <p:nvSpPr>
            <p:cNvPr id="14" name="Pfeil: nach rechts 13">
              <a:extLst>
                <a:ext uri="{FF2B5EF4-FFF2-40B4-BE49-F238E27FC236}">
                  <a16:creationId xmlns:a16="http://schemas.microsoft.com/office/drawing/2014/main" id="{6E7B1BF6-E217-4C77-AE1D-ED606D3E7B13}"/>
                </a:ext>
              </a:extLst>
            </p:cNvPr>
            <p:cNvSpPr/>
            <p:nvPr/>
          </p:nvSpPr>
          <p:spPr>
            <a:xfrm>
              <a:off x="4126042" y="5425680"/>
              <a:ext cx="310738" cy="17448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" name="Rechteck: abgerundete Ecken 14">
              <a:extLst>
                <a:ext uri="{FF2B5EF4-FFF2-40B4-BE49-F238E27FC236}">
                  <a16:creationId xmlns:a16="http://schemas.microsoft.com/office/drawing/2014/main" id="{4B9B1E21-6569-4F55-8D3E-1C64D95FC523}"/>
                </a:ext>
              </a:extLst>
            </p:cNvPr>
            <p:cNvSpPr/>
            <p:nvPr/>
          </p:nvSpPr>
          <p:spPr>
            <a:xfrm>
              <a:off x="4712833" y="5211044"/>
              <a:ext cx="1241384" cy="560661"/>
            </a:xfrm>
            <a:prstGeom prst="roundRect">
              <a:avLst>
                <a:gd name="adj" fmla="val 37542"/>
              </a:avLst>
            </a:prstGeom>
            <a:gradFill>
              <a:gsLst>
                <a:gs pos="0">
                  <a:schemeClr val="accent1"/>
                </a:gs>
                <a:gs pos="6100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1"/>
            </a:gra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4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OUTPUTS</a:t>
              </a:r>
            </a:p>
          </p:txBody>
        </p:sp>
        <p:cxnSp>
          <p:nvCxnSpPr>
            <p:cNvPr id="100" name="Gerade Verbindung mit Pfeil 99">
              <a:extLst>
                <a:ext uri="{FF2B5EF4-FFF2-40B4-BE49-F238E27FC236}">
                  <a16:creationId xmlns:a16="http://schemas.microsoft.com/office/drawing/2014/main" id="{F611E85B-7074-414A-906A-4E9802D74F8D}"/>
                </a:ext>
              </a:extLst>
            </p:cNvPr>
            <p:cNvCxnSpPr>
              <a:cxnSpLocks/>
            </p:cNvCxnSpPr>
            <p:nvPr/>
          </p:nvCxnSpPr>
          <p:spPr>
            <a:xfrm>
              <a:off x="2201559" y="2920102"/>
              <a:ext cx="309492" cy="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 Verbindung mit Pfeil 101">
              <a:extLst>
                <a:ext uri="{FF2B5EF4-FFF2-40B4-BE49-F238E27FC236}">
                  <a16:creationId xmlns:a16="http://schemas.microsoft.com/office/drawing/2014/main" id="{A2619516-AB83-4FDA-8C17-D29511BD755B}"/>
                </a:ext>
              </a:extLst>
            </p:cNvPr>
            <p:cNvCxnSpPr>
              <a:cxnSpLocks/>
            </p:cNvCxnSpPr>
            <p:nvPr/>
          </p:nvCxnSpPr>
          <p:spPr>
            <a:xfrm>
              <a:off x="2201559" y="3503967"/>
              <a:ext cx="309492" cy="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 Verbindung mit Pfeil 102">
              <a:extLst>
                <a:ext uri="{FF2B5EF4-FFF2-40B4-BE49-F238E27FC236}">
                  <a16:creationId xmlns:a16="http://schemas.microsoft.com/office/drawing/2014/main" id="{41C0B48D-B22A-4D8E-83D2-94E9D9777FDD}"/>
                </a:ext>
              </a:extLst>
            </p:cNvPr>
            <p:cNvCxnSpPr>
              <a:cxnSpLocks/>
            </p:cNvCxnSpPr>
            <p:nvPr/>
          </p:nvCxnSpPr>
          <p:spPr>
            <a:xfrm>
              <a:off x="2201559" y="4761074"/>
              <a:ext cx="309492" cy="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 Verbindung mit Pfeil 103">
              <a:extLst>
                <a:ext uri="{FF2B5EF4-FFF2-40B4-BE49-F238E27FC236}">
                  <a16:creationId xmlns:a16="http://schemas.microsoft.com/office/drawing/2014/main" id="{9435F00D-5DF8-489E-8640-D6FAED5C850C}"/>
                </a:ext>
              </a:extLst>
            </p:cNvPr>
            <p:cNvCxnSpPr>
              <a:cxnSpLocks/>
            </p:cNvCxnSpPr>
            <p:nvPr/>
          </p:nvCxnSpPr>
          <p:spPr>
            <a:xfrm>
              <a:off x="4371592" y="3233217"/>
              <a:ext cx="309492" cy="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 Verbindung mit Pfeil 104">
              <a:extLst>
                <a:ext uri="{FF2B5EF4-FFF2-40B4-BE49-F238E27FC236}">
                  <a16:creationId xmlns:a16="http://schemas.microsoft.com/office/drawing/2014/main" id="{D33AAFD3-EA89-4783-BEAA-341F804393DE}"/>
                </a:ext>
              </a:extLst>
            </p:cNvPr>
            <p:cNvCxnSpPr>
              <a:cxnSpLocks/>
            </p:cNvCxnSpPr>
            <p:nvPr/>
          </p:nvCxnSpPr>
          <p:spPr>
            <a:xfrm>
              <a:off x="4376154" y="3843746"/>
              <a:ext cx="309492" cy="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Ellipse 89">
              <a:extLst>
                <a:ext uri="{FF2B5EF4-FFF2-40B4-BE49-F238E27FC236}">
                  <a16:creationId xmlns:a16="http://schemas.microsoft.com/office/drawing/2014/main" id="{D955636D-21F2-4310-B813-82FDC7300818}"/>
                </a:ext>
              </a:extLst>
            </p:cNvPr>
            <p:cNvSpPr/>
            <p:nvPr/>
          </p:nvSpPr>
          <p:spPr>
            <a:xfrm>
              <a:off x="3946703" y="4296809"/>
              <a:ext cx="310738" cy="310738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8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91" name="Gerader Verbinder 90">
              <a:extLst>
                <a:ext uri="{FF2B5EF4-FFF2-40B4-BE49-F238E27FC236}">
                  <a16:creationId xmlns:a16="http://schemas.microsoft.com/office/drawing/2014/main" id="{9E8849EF-24BC-4DC5-8F05-BB8B3A00381C}"/>
                </a:ext>
              </a:extLst>
            </p:cNvPr>
            <p:cNvCxnSpPr>
              <a:cxnSpLocks/>
              <a:stCxn id="24" idx="6"/>
              <a:endCxn id="90" idx="2"/>
            </p:cNvCxnSpPr>
            <p:nvPr/>
          </p:nvCxnSpPr>
          <p:spPr>
            <a:xfrm>
              <a:off x="3676199" y="4450336"/>
              <a:ext cx="270504" cy="1842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Gerader Verbinder 93">
              <a:extLst>
                <a:ext uri="{FF2B5EF4-FFF2-40B4-BE49-F238E27FC236}">
                  <a16:creationId xmlns:a16="http://schemas.microsoft.com/office/drawing/2014/main" id="{17EAFCD9-0280-4483-8D8C-FBD26646B70C}"/>
                </a:ext>
              </a:extLst>
            </p:cNvPr>
            <p:cNvCxnSpPr>
              <a:cxnSpLocks/>
              <a:stCxn id="23" idx="6"/>
              <a:endCxn id="90" idx="2"/>
            </p:cNvCxnSpPr>
            <p:nvPr/>
          </p:nvCxnSpPr>
          <p:spPr>
            <a:xfrm>
              <a:off x="3662398" y="3845060"/>
              <a:ext cx="284305" cy="607118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rader Verbinder 96">
              <a:extLst>
                <a:ext uri="{FF2B5EF4-FFF2-40B4-BE49-F238E27FC236}">
                  <a16:creationId xmlns:a16="http://schemas.microsoft.com/office/drawing/2014/main" id="{C73FDA7C-919D-40FE-A5DE-92CF3EA21E7D}"/>
                </a:ext>
              </a:extLst>
            </p:cNvPr>
            <p:cNvCxnSpPr>
              <a:cxnSpLocks/>
              <a:stCxn id="22" idx="6"/>
              <a:endCxn id="90" idx="2"/>
            </p:cNvCxnSpPr>
            <p:nvPr/>
          </p:nvCxnSpPr>
          <p:spPr>
            <a:xfrm>
              <a:off x="3664582" y="3231096"/>
              <a:ext cx="282121" cy="1221082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Rechteck 107">
              <a:extLst>
                <a:ext uri="{FF2B5EF4-FFF2-40B4-BE49-F238E27FC236}">
                  <a16:creationId xmlns:a16="http://schemas.microsoft.com/office/drawing/2014/main" id="{C498503C-69BE-4676-AAB4-75CF00E81532}"/>
                </a:ext>
              </a:extLst>
            </p:cNvPr>
            <p:cNvSpPr/>
            <p:nvPr/>
          </p:nvSpPr>
          <p:spPr>
            <a:xfrm>
              <a:off x="4706416" y="4156856"/>
              <a:ext cx="1473571" cy="5763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de-DE" sz="1600" b="1" dirty="0">
                  <a:solidFill>
                    <a:srgbClr val="0071B7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vorhergesagte </a:t>
              </a:r>
              <a:br>
                <a:rPr lang="de-DE" sz="1600" b="1" dirty="0">
                  <a:solidFill>
                    <a:srgbClr val="0071B7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de-DE" sz="1600" b="1" dirty="0">
                  <a:solidFill>
                    <a:srgbClr val="0071B7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Last (Betrag)</a:t>
              </a:r>
              <a:endParaRPr lang="de-DE" sz="1600" dirty="0">
                <a:solidFill>
                  <a:srgbClr val="0071B7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109" name="Gerade Verbindung mit Pfeil 108">
              <a:extLst>
                <a:ext uri="{FF2B5EF4-FFF2-40B4-BE49-F238E27FC236}">
                  <a16:creationId xmlns:a16="http://schemas.microsoft.com/office/drawing/2014/main" id="{E4DE821D-096B-4247-A538-1DA90543B830}"/>
                </a:ext>
              </a:extLst>
            </p:cNvPr>
            <p:cNvCxnSpPr>
              <a:cxnSpLocks/>
            </p:cNvCxnSpPr>
            <p:nvPr/>
          </p:nvCxnSpPr>
          <p:spPr>
            <a:xfrm>
              <a:off x="4371592" y="4447129"/>
              <a:ext cx="309492" cy="0"/>
            </a:xfrm>
            <a:prstGeom prst="straightConnector1">
              <a:avLst/>
            </a:prstGeom>
            <a:ln w="22225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7701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2300" y="346075"/>
            <a:ext cx="10580687" cy="684213"/>
          </a:xfrm>
        </p:spPr>
        <p:txBody>
          <a:bodyPr/>
          <a:lstStyle/>
          <a:p>
            <a:r>
              <a:rPr lang="de-DE" dirty="0"/>
              <a:t>4. Ergebnisse</a:t>
            </a:r>
            <a:br>
              <a:rPr lang="de-DE" dirty="0"/>
            </a:br>
            <a:r>
              <a:rPr lang="de-DE" sz="2000" b="0" dirty="0"/>
              <a:t>Aufbau Funktionsdemonstrator</a:t>
            </a:r>
            <a:endParaRPr lang="de-DE" sz="2000" dirty="0"/>
          </a:p>
        </p:txBody>
      </p:sp>
      <p:cxnSp>
        <p:nvCxnSpPr>
          <p:cNvPr id="3" name="Gerader Verbinder 2"/>
          <p:cNvCxnSpPr/>
          <p:nvPr/>
        </p:nvCxnSpPr>
        <p:spPr>
          <a:xfrm>
            <a:off x="622300" y="1124744"/>
            <a:ext cx="10944000" cy="0"/>
          </a:xfrm>
          <a:prstGeom prst="line">
            <a:avLst/>
          </a:prstGeom>
          <a:ln w="38100" cmpd="thickThin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uppieren 38">
            <a:extLst>
              <a:ext uri="{FF2B5EF4-FFF2-40B4-BE49-F238E27FC236}">
                <a16:creationId xmlns:a16="http://schemas.microsoft.com/office/drawing/2014/main" id="{BB545562-1CCC-4D0E-9ED6-57445379B5BC}"/>
              </a:ext>
            </a:extLst>
          </p:cNvPr>
          <p:cNvGrpSpPr/>
          <p:nvPr/>
        </p:nvGrpSpPr>
        <p:grpSpPr>
          <a:xfrm>
            <a:off x="1398859" y="1221556"/>
            <a:ext cx="9490624" cy="4853778"/>
            <a:chOff x="1398859" y="1221556"/>
            <a:chExt cx="9490624" cy="4853778"/>
          </a:xfrm>
        </p:grpSpPr>
        <p:grpSp>
          <p:nvGrpSpPr>
            <p:cNvPr id="20" name="Gruppieren 19">
              <a:extLst>
                <a:ext uri="{FF2B5EF4-FFF2-40B4-BE49-F238E27FC236}">
                  <a16:creationId xmlns:a16="http://schemas.microsoft.com/office/drawing/2014/main" id="{84D61A9B-1934-4C4E-95A2-E5485B1E6981}"/>
                </a:ext>
              </a:extLst>
            </p:cNvPr>
            <p:cNvGrpSpPr/>
            <p:nvPr/>
          </p:nvGrpSpPr>
          <p:grpSpPr>
            <a:xfrm>
              <a:off x="6015305" y="1221556"/>
              <a:ext cx="4874178" cy="4853778"/>
              <a:chOff x="6015305" y="1161268"/>
              <a:chExt cx="4874178" cy="4853778"/>
            </a:xfrm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77513176-6EB4-40C0-AF2A-87AD13C0E111}"/>
                  </a:ext>
                </a:extLst>
              </p:cNvPr>
              <p:cNvSpPr/>
              <p:nvPr/>
            </p:nvSpPr>
            <p:spPr>
              <a:xfrm>
                <a:off x="7985930" y="2344153"/>
                <a:ext cx="1166033" cy="230022"/>
              </a:xfrm>
              <a:custGeom>
                <a:avLst/>
                <a:gdLst>
                  <a:gd name="connsiteX0" fmla="*/ 0 w 628650"/>
                  <a:gd name="connsiteY0" fmla="*/ 85885 h 124013"/>
                  <a:gd name="connsiteX1" fmla="*/ 276225 w 628650"/>
                  <a:gd name="connsiteY1" fmla="*/ 160 h 124013"/>
                  <a:gd name="connsiteX2" fmla="*/ 428625 w 628650"/>
                  <a:gd name="connsiteY2" fmla="*/ 104935 h 124013"/>
                  <a:gd name="connsiteX3" fmla="*/ 628650 w 628650"/>
                  <a:gd name="connsiteY3" fmla="*/ 123985 h 124013"/>
                  <a:gd name="connsiteX4" fmla="*/ 628650 w 628650"/>
                  <a:gd name="connsiteY4" fmla="*/ 123985 h 124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8650" h="124013">
                    <a:moveTo>
                      <a:pt x="0" y="85885"/>
                    </a:moveTo>
                    <a:cubicBezTo>
                      <a:pt x="102394" y="41435"/>
                      <a:pt x="204788" y="-3015"/>
                      <a:pt x="276225" y="160"/>
                    </a:cubicBezTo>
                    <a:cubicBezTo>
                      <a:pt x="347662" y="3335"/>
                      <a:pt x="369888" y="84298"/>
                      <a:pt x="428625" y="104935"/>
                    </a:cubicBezTo>
                    <a:cubicBezTo>
                      <a:pt x="487362" y="125572"/>
                      <a:pt x="628650" y="123985"/>
                      <a:pt x="628650" y="123985"/>
                    </a:cubicBezTo>
                    <a:lnTo>
                      <a:pt x="628650" y="123985"/>
                    </a:lnTo>
                  </a:path>
                </a:pathLst>
              </a:cu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5" name="Freihandform: Form 4">
                <a:extLst>
                  <a:ext uri="{FF2B5EF4-FFF2-40B4-BE49-F238E27FC236}">
                    <a16:creationId xmlns:a16="http://schemas.microsoft.com/office/drawing/2014/main" id="{94E4A5DA-EC61-4C88-BB62-F25F45C48154}"/>
                  </a:ext>
                </a:extLst>
              </p:cNvPr>
              <p:cNvSpPr/>
              <p:nvPr/>
            </p:nvSpPr>
            <p:spPr>
              <a:xfrm rot="16868232">
                <a:off x="6540862" y="3803246"/>
                <a:ext cx="1097280" cy="205894"/>
              </a:xfrm>
              <a:custGeom>
                <a:avLst/>
                <a:gdLst>
                  <a:gd name="connsiteX0" fmla="*/ 0 w 1097280"/>
                  <a:gd name="connsiteY0" fmla="*/ 205894 h 205894"/>
                  <a:gd name="connsiteX1" fmla="*/ 152400 w 1097280"/>
                  <a:gd name="connsiteY1" fmla="*/ 61114 h 205894"/>
                  <a:gd name="connsiteX2" fmla="*/ 441960 w 1097280"/>
                  <a:gd name="connsiteY2" fmla="*/ 154 h 205894"/>
                  <a:gd name="connsiteX3" fmla="*/ 861060 w 1097280"/>
                  <a:gd name="connsiteY3" fmla="*/ 76354 h 205894"/>
                  <a:gd name="connsiteX4" fmla="*/ 1097280 w 1097280"/>
                  <a:gd name="connsiteY4" fmla="*/ 91594 h 205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7280" h="205894">
                    <a:moveTo>
                      <a:pt x="0" y="205894"/>
                    </a:moveTo>
                    <a:cubicBezTo>
                      <a:pt x="39370" y="150649"/>
                      <a:pt x="78740" y="95404"/>
                      <a:pt x="152400" y="61114"/>
                    </a:cubicBezTo>
                    <a:cubicBezTo>
                      <a:pt x="226060" y="26824"/>
                      <a:pt x="323850" y="-2386"/>
                      <a:pt x="441960" y="154"/>
                    </a:cubicBezTo>
                    <a:cubicBezTo>
                      <a:pt x="560070" y="2694"/>
                      <a:pt x="751840" y="61114"/>
                      <a:pt x="861060" y="76354"/>
                    </a:cubicBezTo>
                    <a:cubicBezTo>
                      <a:pt x="970280" y="91594"/>
                      <a:pt x="1033780" y="91594"/>
                      <a:pt x="1097280" y="91594"/>
                    </a:cubicBezTo>
                  </a:path>
                </a:pathLst>
              </a:cu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6" name="Gruppieren 5">
                <a:extLst>
                  <a:ext uri="{FF2B5EF4-FFF2-40B4-BE49-F238E27FC236}">
                    <a16:creationId xmlns:a16="http://schemas.microsoft.com/office/drawing/2014/main" id="{7ADA6180-708B-45FE-B982-4CFFF9D17CED}"/>
                  </a:ext>
                </a:extLst>
              </p:cNvPr>
              <p:cNvGrpSpPr/>
              <p:nvPr/>
            </p:nvGrpSpPr>
            <p:grpSpPr>
              <a:xfrm>
                <a:off x="9053483" y="1261555"/>
                <a:ext cx="1836000" cy="1836000"/>
                <a:chOff x="533479" y="2790719"/>
                <a:chExt cx="1836000" cy="1836000"/>
              </a:xfrm>
            </p:grpSpPr>
            <p:sp>
              <p:nvSpPr>
                <p:cNvPr id="7" name="Rechteck: abgerundete Ecken 6">
                  <a:extLst>
                    <a:ext uri="{FF2B5EF4-FFF2-40B4-BE49-F238E27FC236}">
                      <a16:creationId xmlns:a16="http://schemas.microsoft.com/office/drawing/2014/main" id="{6BF6CC1C-D261-4CAF-9751-0ACBB7FE1480}"/>
                    </a:ext>
                  </a:extLst>
                </p:cNvPr>
                <p:cNvSpPr/>
                <p:nvPr/>
              </p:nvSpPr>
              <p:spPr>
                <a:xfrm>
                  <a:off x="533479" y="2790719"/>
                  <a:ext cx="1836000" cy="1836000"/>
                </a:xfrm>
                <a:prstGeom prst="roundRect">
                  <a:avLst>
                    <a:gd name="adj" fmla="val 4616"/>
                  </a:avLst>
                </a:prstGeom>
                <a:solidFill>
                  <a:srgbClr val="F1F79F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8" name="Rechteck 7">
                  <a:extLst>
                    <a:ext uri="{FF2B5EF4-FFF2-40B4-BE49-F238E27FC236}">
                      <a16:creationId xmlns:a16="http://schemas.microsoft.com/office/drawing/2014/main" id="{E69C4AB9-E142-49AB-92C7-126C0931A18A}"/>
                    </a:ext>
                  </a:extLst>
                </p:cNvPr>
                <p:cNvSpPr/>
                <p:nvPr/>
              </p:nvSpPr>
              <p:spPr>
                <a:xfrm rot="2723690">
                  <a:off x="2109946" y="2918506"/>
                  <a:ext cx="94900" cy="196127"/>
                </a:xfrm>
                <a:prstGeom prst="rect">
                  <a:avLst/>
                </a:prstGeom>
                <a:solidFill>
                  <a:schemeClr val="bg2">
                    <a:lumMod val="60000"/>
                    <a:lumOff val="4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9" name="Rechteck 8">
                  <a:extLst>
                    <a:ext uri="{FF2B5EF4-FFF2-40B4-BE49-F238E27FC236}">
                      <a16:creationId xmlns:a16="http://schemas.microsoft.com/office/drawing/2014/main" id="{B1ED72BF-5845-411E-9309-B42B5C831D78}"/>
                    </a:ext>
                  </a:extLst>
                </p:cNvPr>
                <p:cNvSpPr/>
                <p:nvPr/>
              </p:nvSpPr>
              <p:spPr>
                <a:xfrm rot="2723690">
                  <a:off x="677987" y="4302805"/>
                  <a:ext cx="94900" cy="196127"/>
                </a:xfrm>
                <a:prstGeom prst="rect">
                  <a:avLst/>
                </a:prstGeom>
                <a:solidFill>
                  <a:schemeClr val="bg2">
                    <a:lumMod val="60000"/>
                    <a:lumOff val="4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0" name="Rechteck 9">
                  <a:extLst>
                    <a:ext uri="{FF2B5EF4-FFF2-40B4-BE49-F238E27FC236}">
                      <a16:creationId xmlns:a16="http://schemas.microsoft.com/office/drawing/2014/main" id="{46AB43A0-81A5-4778-BD90-945E047CA36A}"/>
                    </a:ext>
                  </a:extLst>
                </p:cNvPr>
                <p:cNvSpPr/>
                <p:nvPr/>
              </p:nvSpPr>
              <p:spPr>
                <a:xfrm rot="-2700000">
                  <a:off x="677742" y="2918257"/>
                  <a:ext cx="94900" cy="196127"/>
                </a:xfrm>
                <a:prstGeom prst="rect">
                  <a:avLst/>
                </a:prstGeom>
                <a:solidFill>
                  <a:schemeClr val="bg2">
                    <a:lumMod val="60000"/>
                    <a:lumOff val="4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1" name="Rechteck 10">
                  <a:extLst>
                    <a:ext uri="{FF2B5EF4-FFF2-40B4-BE49-F238E27FC236}">
                      <a16:creationId xmlns:a16="http://schemas.microsoft.com/office/drawing/2014/main" id="{E8BBAF74-5BC4-423A-A37C-980F1E2D7383}"/>
                    </a:ext>
                  </a:extLst>
                </p:cNvPr>
                <p:cNvSpPr/>
                <p:nvPr/>
              </p:nvSpPr>
              <p:spPr>
                <a:xfrm rot="-2700000">
                  <a:off x="2109701" y="4301615"/>
                  <a:ext cx="94900" cy="196127"/>
                </a:xfrm>
                <a:prstGeom prst="rect">
                  <a:avLst/>
                </a:prstGeom>
                <a:solidFill>
                  <a:schemeClr val="bg2">
                    <a:lumMod val="60000"/>
                    <a:lumOff val="4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2" name="Rechteck 11">
                  <a:extLst>
                    <a:ext uri="{FF2B5EF4-FFF2-40B4-BE49-F238E27FC236}">
                      <a16:creationId xmlns:a16="http://schemas.microsoft.com/office/drawing/2014/main" id="{E622397B-4696-44F9-A0D1-9D8D0FF1642A}"/>
                    </a:ext>
                  </a:extLst>
                </p:cNvPr>
                <p:cNvSpPr/>
                <p:nvPr/>
              </p:nvSpPr>
              <p:spPr>
                <a:xfrm rot="5400000">
                  <a:off x="2104871" y="3611382"/>
                  <a:ext cx="94900" cy="196127"/>
                </a:xfrm>
                <a:prstGeom prst="rect">
                  <a:avLst/>
                </a:prstGeom>
                <a:solidFill>
                  <a:schemeClr val="bg2">
                    <a:lumMod val="60000"/>
                    <a:lumOff val="4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3" name="Rechteck 12">
                  <a:extLst>
                    <a:ext uri="{FF2B5EF4-FFF2-40B4-BE49-F238E27FC236}">
                      <a16:creationId xmlns:a16="http://schemas.microsoft.com/office/drawing/2014/main" id="{A8342A9B-02F2-41EC-A898-AEC5CBA4EA3C}"/>
                    </a:ext>
                  </a:extLst>
                </p:cNvPr>
                <p:cNvSpPr/>
                <p:nvPr/>
              </p:nvSpPr>
              <p:spPr>
                <a:xfrm rot="5400000">
                  <a:off x="682572" y="3610656"/>
                  <a:ext cx="94900" cy="196127"/>
                </a:xfrm>
                <a:prstGeom prst="rect">
                  <a:avLst/>
                </a:prstGeom>
                <a:solidFill>
                  <a:schemeClr val="bg2">
                    <a:lumMod val="60000"/>
                    <a:lumOff val="4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4" name="Rechteck 13">
                  <a:extLst>
                    <a:ext uri="{FF2B5EF4-FFF2-40B4-BE49-F238E27FC236}">
                      <a16:creationId xmlns:a16="http://schemas.microsoft.com/office/drawing/2014/main" id="{EA44BEF1-ED0B-4139-A5C5-6B849041E09C}"/>
                    </a:ext>
                  </a:extLst>
                </p:cNvPr>
                <p:cNvSpPr/>
                <p:nvPr/>
              </p:nvSpPr>
              <p:spPr>
                <a:xfrm>
                  <a:off x="1404029" y="2913426"/>
                  <a:ext cx="94900" cy="196127"/>
                </a:xfrm>
                <a:prstGeom prst="rect">
                  <a:avLst/>
                </a:prstGeom>
                <a:solidFill>
                  <a:schemeClr val="bg2">
                    <a:lumMod val="60000"/>
                    <a:lumOff val="4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sp>
              <p:nvSpPr>
                <p:cNvPr id="15" name="Rechteck 14">
                  <a:extLst>
                    <a:ext uri="{FF2B5EF4-FFF2-40B4-BE49-F238E27FC236}">
                      <a16:creationId xmlns:a16="http://schemas.microsoft.com/office/drawing/2014/main" id="{969AD68F-BBA5-48D0-84F8-043E2D78F331}"/>
                    </a:ext>
                  </a:extLst>
                </p:cNvPr>
                <p:cNvSpPr/>
                <p:nvPr/>
              </p:nvSpPr>
              <p:spPr>
                <a:xfrm>
                  <a:off x="1404029" y="4296784"/>
                  <a:ext cx="94900" cy="196127"/>
                </a:xfrm>
                <a:prstGeom prst="rect">
                  <a:avLst/>
                </a:prstGeom>
                <a:solidFill>
                  <a:schemeClr val="bg2">
                    <a:lumMod val="60000"/>
                    <a:lumOff val="40000"/>
                  </a:schemeClr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</p:grpSp>
          <p:grpSp>
            <p:nvGrpSpPr>
              <p:cNvPr id="35" name="Gruppieren 34">
                <a:extLst>
                  <a:ext uri="{FF2B5EF4-FFF2-40B4-BE49-F238E27FC236}">
                    <a16:creationId xmlns:a16="http://schemas.microsoft.com/office/drawing/2014/main" id="{D0BA229C-5DB5-478B-8065-CDF47206E6E5}"/>
                  </a:ext>
                </a:extLst>
              </p:cNvPr>
              <p:cNvGrpSpPr/>
              <p:nvPr/>
            </p:nvGrpSpPr>
            <p:grpSpPr>
              <a:xfrm>
                <a:off x="6015305" y="1880782"/>
                <a:ext cx="2250440" cy="1615063"/>
                <a:chOff x="2919651" y="4307129"/>
                <a:chExt cx="2212407" cy="1290269"/>
              </a:xfrm>
            </p:grpSpPr>
            <p:sp>
              <p:nvSpPr>
                <p:cNvPr id="16" name="Rechteck: abgerundete Ecken 15">
                  <a:extLst>
                    <a:ext uri="{FF2B5EF4-FFF2-40B4-BE49-F238E27FC236}">
                      <a16:creationId xmlns:a16="http://schemas.microsoft.com/office/drawing/2014/main" id="{A0DEA301-AC65-454B-BF59-6FC393F1223E}"/>
                    </a:ext>
                  </a:extLst>
                </p:cNvPr>
                <p:cNvSpPr/>
                <p:nvPr/>
              </p:nvSpPr>
              <p:spPr>
                <a:xfrm>
                  <a:off x="2919651" y="4307129"/>
                  <a:ext cx="2212407" cy="1290269"/>
                </a:xfrm>
                <a:prstGeom prst="roundRect">
                  <a:avLst>
                    <a:gd name="adj" fmla="val 13637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de-DE" dirty="0">
                      <a:latin typeface="Calibri" panose="020F0502020204030204" pitchFamily="34" charset="0"/>
                      <a:cs typeface="Calibri" panose="020F0502020204030204" pitchFamily="34" charset="0"/>
                    </a:rPr>
                    <a:t>Signalverstärkung &amp; AD-Wandlung</a:t>
                  </a:r>
                </a:p>
                <a:p>
                  <a:pPr algn="ctr"/>
                  <a:endParaRPr lang="de-DE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  <a:p>
                  <a:pPr algn="ctr"/>
                  <a:endParaRPr lang="de-DE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  <a:p>
                  <a:pPr algn="ctr"/>
                  <a:endParaRPr lang="de-DE" dirty="0">
                    <a:latin typeface="Calibri" panose="020F0502020204030204" pitchFamily="34" charset="0"/>
                    <a:cs typeface="Calibri" panose="020F0502020204030204" pitchFamily="34" charset="0"/>
                  </a:endParaRPr>
                </a:p>
              </p:txBody>
            </p:sp>
            <p:pic>
              <p:nvPicPr>
                <p:cNvPr id="17" name="Grafik 16">
                  <a:extLst>
                    <a:ext uri="{FF2B5EF4-FFF2-40B4-BE49-F238E27FC236}">
                      <a16:creationId xmlns:a16="http://schemas.microsoft.com/office/drawing/2014/main" id="{933FDD08-EBF3-452E-B308-CE8292FBB4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230" t="24721" r="22812" b="26473"/>
                <a:stretch/>
              </p:blipFill>
              <p:spPr>
                <a:xfrm>
                  <a:off x="3302513" y="4943303"/>
                  <a:ext cx="785160" cy="547429"/>
                </a:xfrm>
                <a:prstGeom prst="rect">
                  <a:avLst/>
                </a:prstGeom>
                <a:ln>
                  <a:noFill/>
                </a:ln>
              </p:spPr>
            </p:pic>
          </p:grpSp>
          <p:sp>
            <p:nvSpPr>
              <p:cNvPr id="21" name="Ellipse 20">
                <a:extLst>
                  <a:ext uri="{FF2B5EF4-FFF2-40B4-BE49-F238E27FC236}">
                    <a16:creationId xmlns:a16="http://schemas.microsoft.com/office/drawing/2014/main" id="{37AC336D-4D0F-4AC1-AF5E-5CB24BD6B90F}"/>
                  </a:ext>
                </a:extLst>
              </p:cNvPr>
              <p:cNvSpPr/>
              <p:nvPr/>
            </p:nvSpPr>
            <p:spPr>
              <a:xfrm>
                <a:off x="9458283" y="1886215"/>
                <a:ext cx="137214" cy="137214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cxnSp>
            <p:nvCxnSpPr>
              <p:cNvPr id="23" name="Gerade Verbindung mit Pfeil 22">
                <a:extLst>
                  <a:ext uri="{FF2B5EF4-FFF2-40B4-BE49-F238E27FC236}">
                    <a16:creationId xmlns:a16="http://schemas.microsoft.com/office/drawing/2014/main" id="{965238A6-A0EC-457A-91FE-264F0BA07232}"/>
                  </a:ext>
                </a:extLst>
              </p:cNvPr>
              <p:cNvCxnSpPr>
                <a:cxnSpLocks/>
                <a:stCxn id="33" idx="3"/>
                <a:endCxn id="13" idx="2"/>
              </p:cNvCxnSpPr>
              <p:nvPr/>
            </p:nvCxnSpPr>
            <p:spPr>
              <a:xfrm>
                <a:off x="8264522" y="1673716"/>
                <a:ext cx="887441" cy="50584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Gerade Verbindung mit Pfeil 25">
                <a:extLst>
                  <a:ext uri="{FF2B5EF4-FFF2-40B4-BE49-F238E27FC236}">
                    <a16:creationId xmlns:a16="http://schemas.microsoft.com/office/drawing/2014/main" id="{5965CADC-70CA-4E82-B71C-210FC4C33B73}"/>
                  </a:ext>
                </a:extLst>
              </p:cNvPr>
              <p:cNvCxnSpPr>
                <a:cxnSpLocks/>
                <a:stCxn id="31" idx="3"/>
                <a:endCxn id="21" idx="1"/>
              </p:cNvCxnSpPr>
              <p:nvPr/>
            </p:nvCxnSpPr>
            <p:spPr>
              <a:xfrm>
                <a:off x="8498154" y="1332084"/>
                <a:ext cx="980224" cy="574226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1" name="Textfeld 30">
                <a:extLst>
                  <a:ext uri="{FF2B5EF4-FFF2-40B4-BE49-F238E27FC236}">
                    <a16:creationId xmlns:a16="http://schemas.microsoft.com/office/drawing/2014/main" id="{32327AD6-CBA9-49FE-897A-33959CACADC6}"/>
                  </a:ext>
                </a:extLst>
              </p:cNvPr>
              <p:cNvSpPr txBox="1"/>
              <p:nvPr/>
            </p:nvSpPr>
            <p:spPr>
              <a:xfrm>
                <a:off x="6398092" y="1161268"/>
                <a:ext cx="2100062" cy="341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>
                    <a:latin typeface="Calibri" panose="020F0502020204030204" pitchFamily="34" charset="0"/>
                    <a:cs typeface="Calibri" panose="020F0502020204030204" pitchFamily="34" charset="0"/>
                  </a:rPr>
                  <a:t>Reale Lasteinleitung     </a:t>
                </a:r>
              </a:p>
            </p:txBody>
          </p:sp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C4B5AF43-6125-4C2C-B1E8-E10402B9F820}"/>
                  </a:ext>
                </a:extLst>
              </p:cNvPr>
              <p:cNvSpPr txBox="1"/>
              <p:nvPr/>
            </p:nvSpPr>
            <p:spPr>
              <a:xfrm>
                <a:off x="7207373" y="1502900"/>
                <a:ext cx="1057149" cy="3416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>
                    <a:latin typeface="Calibri" panose="020F0502020204030204" pitchFamily="34" charset="0"/>
                    <a:cs typeface="Calibri" panose="020F0502020204030204" pitchFamily="34" charset="0"/>
                  </a:rPr>
                  <a:t>Sensoren  </a:t>
                </a:r>
              </a:p>
            </p:txBody>
          </p:sp>
          <p:grpSp>
            <p:nvGrpSpPr>
              <p:cNvPr id="90" name="Gruppieren 89">
                <a:extLst>
                  <a:ext uri="{FF2B5EF4-FFF2-40B4-BE49-F238E27FC236}">
                    <a16:creationId xmlns:a16="http://schemas.microsoft.com/office/drawing/2014/main" id="{36DCF783-CF92-4ECE-B3E0-6C403C1E695D}"/>
                  </a:ext>
                </a:extLst>
              </p:cNvPr>
              <p:cNvGrpSpPr/>
              <p:nvPr/>
            </p:nvGrpSpPr>
            <p:grpSpPr>
              <a:xfrm>
                <a:off x="6015305" y="4316541"/>
                <a:ext cx="2250440" cy="1693087"/>
                <a:chOff x="5827498" y="4147063"/>
                <a:chExt cx="2250440" cy="1693087"/>
              </a:xfrm>
            </p:grpSpPr>
            <p:grpSp>
              <p:nvGrpSpPr>
                <p:cNvPr id="43" name="Gruppieren 42">
                  <a:extLst>
                    <a:ext uri="{FF2B5EF4-FFF2-40B4-BE49-F238E27FC236}">
                      <a16:creationId xmlns:a16="http://schemas.microsoft.com/office/drawing/2014/main" id="{0754C22E-96C4-42B1-BB96-00E27AA81284}"/>
                    </a:ext>
                  </a:extLst>
                </p:cNvPr>
                <p:cNvGrpSpPr/>
                <p:nvPr/>
              </p:nvGrpSpPr>
              <p:grpSpPr>
                <a:xfrm>
                  <a:off x="5827498" y="4147063"/>
                  <a:ext cx="2250440" cy="1693087"/>
                  <a:chOff x="7427487" y="4096676"/>
                  <a:chExt cx="2250440" cy="1693087"/>
                </a:xfrm>
              </p:grpSpPr>
              <p:sp>
                <p:nvSpPr>
                  <p:cNvPr id="42" name="Rechteck: abgerundete Ecken 41">
                    <a:extLst>
                      <a:ext uri="{FF2B5EF4-FFF2-40B4-BE49-F238E27FC236}">
                        <a16:creationId xmlns:a16="http://schemas.microsoft.com/office/drawing/2014/main" id="{42675FCD-DCBD-406D-A8F7-4FB9E63CFF98}"/>
                      </a:ext>
                    </a:extLst>
                  </p:cNvPr>
                  <p:cNvSpPr/>
                  <p:nvPr/>
                </p:nvSpPr>
                <p:spPr>
                  <a:xfrm>
                    <a:off x="7427487" y="4096676"/>
                    <a:ext cx="2250440" cy="1693087"/>
                  </a:xfrm>
                  <a:prstGeom prst="roundRect">
                    <a:avLst>
                      <a:gd name="adj" fmla="val 10650"/>
                    </a:avLst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de-DE" dirty="0">
                        <a:latin typeface="Calibri" panose="020F0502020204030204" pitchFamily="34" charset="0"/>
                        <a:cs typeface="Calibri" panose="020F0502020204030204" pitchFamily="34" charset="0"/>
                      </a:rPr>
                      <a:t>Raspberry Pi</a:t>
                    </a:r>
                  </a:p>
                  <a:p>
                    <a:pPr algn="ctr"/>
                    <a:endParaRPr lang="de-DE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de-DE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de-DE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de-DE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  <a:p>
                    <a:pPr algn="ctr"/>
                    <a:endParaRPr lang="de-DE" dirty="0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pic>
                <p:nvPicPr>
                  <p:cNvPr id="37" name="Grafik 36">
                    <a:extLst>
                      <a:ext uri="{FF2B5EF4-FFF2-40B4-BE49-F238E27FC236}">
                        <a16:creationId xmlns:a16="http://schemas.microsoft.com/office/drawing/2014/main" id="{C3A2A0B7-3F3B-4F99-B33F-F898FCC3440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688312" y="4578027"/>
                    <a:ext cx="806261" cy="1018577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41" name="Grafik 40">
                  <a:extLst>
                    <a:ext uri="{FF2B5EF4-FFF2-40B4-BE49-F238E27FC236}">
                      <a16:creationId xmlns:a16="http://schemas.microsoft.com/office/drawing/2014/main" id="{A572279E-BD32-4E3C-AFD2-DAF652F020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019566" y="4705783"/>
                  <a:ext cx="932471" cy="1023274"/>
                </a:xfrm>
                <a:prstGeom prst="rect">
                  <a:avLst/>
                </a:prstGeom>
              </p:spPr>
            </p:pic>
          </p:grpSp>
          <p:sp>
            <p:nvSpPr>
              <p:cNvPr id="44" name="Pfeil: nach rechts 43">
                <a:extLst>
                  <a:ext uri="{FF2B5EF4-FFF2-40B4-BE49-F238E27FC236}">
                    <a16:creationId xmlns:a16="http://schemas.microsoft.com/office/drawing/2014/main" id="{46378871-A619-4065-BD07-597842079F03}"/>
                  </a:ext>
                </a:extLst>
              </p:cNvPr>
              <p:cNvSpPr/>
              <p:nvPr/>
            </p:nvSpPr>
            <p:spPr>
              <a:xfrm>
                <a:off x="8346304" y="5076947"/>
                <a:ext cx="563206" cy="278971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grpSp>
            <p:nvGrpSpPr>
              <p:cNvPr id="73" name="Gruppieren 72">
                <a:extLst>
                  <a:ext uri="{FF2B5EF4-FFF2-40B4-BE49-F238E27FC236}">
                    <a16:creationId xmlns:a16="http://schemas.microsoft.com/office/drawing/2014/main" id="{A0512FF8-8633-40DB-B83D-2717A7336C9A}"/>
                  </a:ext>
                </a:extLst>
              </p:cNvPr>
              <p:cNvGrpSpPr/>
              <p:nvPr/>
            </p:nvGrpSpPr>
            <p:grpSpPr>
              <a:xfrm>
                <a:off x="9053482" y="4179045"/>
                <a:ext cx="1836001" cy="1836001"/>
                <a:chOff x="9366987" y="4151324"/>
                <a:chExt cx="1836000" cy="1836000"/>
              </a:xfrm>
            </p:grpSpPr>
            <p:grpSp>
              <p:nvGrpSpPr>
                <p:cNvPr id="45" name="Gruppieren 44">
                  <a:extLst>
                    <a:ext uri="{FF2B5EF4-FFF2-40B4-BE49-F238E27FC236}">
                      <a16:creationId xmlns:a16="http://schemas.microsoft.com/office/drawing/2014/main" id="{AB68CCB8-E2E9-4DD6-8700-86730EFD12B4}"/>
                    </a:ext>
                  </a:extLst>
                </p:cNvPr>
                <p:cNvGrpSpPr/>
                <p:nvPr/>
              </p:nvGrpSpPr>
              <p:grpSpPr>
                <a:xfrm>
                  <a:off x="9366987" y="4151324"/>
                  <a:ext cx="1836000" cy="1836000"/>
                  <a:chOff x="533479" y="2790719"/>
                  <a:chExt cx="1836000" cy="1836000"/>
                </a:xfrm>
              </p:grpSpPr>
              <p:sp>
                <p:nvSpPr>
                  <p:cNvPr id="46" name="Rechteck: abgerundete Ecken 45">
                    <a:extLst>
                      <a:ext uri="{FF2B5EF4-FFF2-40B4-BE49-F238E27FC236}">
                        <a16:creationId xmlns:a16="http://schemas.microsoft.com/office/drawing/2014/main" id="{C7C1A7CE-22D1-4A3F-94FB-4A670D6EACD5}"/>
                      </a:ext>
                    </a:extLst>
                  </p:cNvPr>
                  <p:cNvSpPr/>
                  <p:nvPr/>
                </p:nvSpPr>
                <p:spPr>
                  <a:xfrm>
                    <a:off x="533479" y="2790719"/>
                    <a:ext cx="1836000" cy="1836000"/>
                  </a:xfrm>
                  <a:prstGeom prst="roundRect">
                    <a:avLst>
                      <a:gd name="adj" fmla="val 4616"/>
                    </a:avLst>
                  </a:prstGeom>
                  <a:solidFill>
                    <a:srgbClr val="F1F79F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7" name="Rechteck 46">
                    <a:extLst>
                      <a:ext uri="{FF2B5EF4-FFF2-40B4-BE49-F238E27FC236}">
                        <a16:creationId xmlns:a16="http://schemas.microsoft.com/office/drawing/2014/main" id="{7580A1FA-A505-451E-B2B8-B22C52B6FE59}"/>
                      </a:ext>
                    </a:extLst>
                  </p:cNvPr>
                  <p:cNvSpPr/>
                  <p:nvPr/>
                </p:nvSpPr>
                <p:spPr>
                  <a:xfrm rot="2723690">
                    <a:off x="2109946" y="2918506"/>
                    <a:ext cx="94900" cy="196127"/>
                  </a:xfrm>
                  <a:prstGeom prst="rect">
                    <a:avLst/>
                  </a:prstGeom>
                  <a:solidFill>
                    <a:schemeClr val="bg2">
                      <a:lumMod val="60000"/>
                      <a:lumOff val="40000"/>
                    </a:schemeClr>
                  </a:solidFill>
                  <a:ln w="31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8" name="Rechteck 47">
                    <a:extLst>
                      <a:ext uri="{FF2B5EF4-FFF2-40B4-BE49-F238E27FC236}">
                        <a16:creationId xmlns:a16="http://schemas.microsoft.com/office/drawing/2014/main" id="{E5A3C203-E2D3-4F03-A468-828F5F9DCA4D}"/>
                      </a:ext>
                    </a:extLst>
                  </p:cNvPr>
                  <p:cNvSpPr/>
                  <p:nvPr/>
                </p:nvSpPr>
                <p:spPr>
                  <a:xfrm rot="2723690">
                    <a:off x="677987" y="4302805"/>
                    <a:ext cx="94900" cy="196127"/>
                  </a:xfrm>
                  <a:prstGeom prst="rect">
                    <a:avLst/>
                  </a:prstGeom>
                  <a:solidFill>
                    <a:schemeClr val="bg2">
                      <a:lumMod val="60000"/>
                      <a:lumOff val="40000"/>
                    </a:schemeClr>
                  </a:solidFill>
                  <a:ln w="31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49" name="Rechteck 48">
                    <a:extLst>
                      <a:ext uri="{FF2B5EF4-FFF2-40B4-BE49-F238E27FC236}">
                        <a16:creationId xmlns:a16="http://schemas.microsoft.com/office/drawing/2014/main" id="{8B0570C1-4E0F-491F-86F4-B0CCA99D72A2}"/>
                      </a:ext>
                    </a:extLst>
                  </p:cNvPr>
                  <p:cNvSpPr/>
                  <p:nvPr/>
                </p:nvSpPr>
                <p:spPr>
                  <a:xfrm rot="-2700000">
                    <a:off x="677742" y="2918257"/>
                    <a:ext cx="94900" cy="196127"/>
                  </a:xfrm>
                  <a:prstGeom prst="rect">
                    <a:avLst/>
                  </a:prstGeom>
                  <a:solidFill>
                    <a:schemeClr val="bg2">
                      <a:lumMod val="60000"/>
                      <a:lumOff val="40000"/>
                    </a:schemeClr>
                  </a:solidFill>
                  <a:ln w="31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0" name="Rechteck 49">
                    <a:extLst>
                      <a:ext uri="{FF2B5EF4-FFF2-40B4-BE49-F238E27FC236}">
                        <a16:creationId xmlns:a16="http://schemas.microsoft.com/office/drawing/2014/main" id="{108B01A0-F1D0-4768-BDD3-B0166C6F2CA5}"/>
                      </a:ext>
                    </a:extLst>
                  </p:cNvPr>
                  <p:cNvSpPr/>
                  <p:nvPr/>
                </p:nvSpPr>
                <p:spPr>
                  <a:xfrm rot="-2700000">
                    <a:off x="2109701" y="4301615"/>
                    <a:ext cx="94900" cy="196127"/>
                  </a:xfrm>
                  <a:prstGeom prst="rect">
                    <a:avLst/>
                  </a:prstGeom>
                  <a:solidFill>
                    <a:schemeClr val="bg2">
                      <a:lumMod val="60000"/>
                      <a:lumOff val="40000"/>
                    </a:schemeClr>
                  </a:solidFill>
                  <a:ln w="31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1" name="Rechteck 50">
                    <a:extLst>
                      <a:ext uri="{FF2B5EF4-FFF2-40B4-BE49-F238E27FC236}">
                        <a16:creationId xmlns:a16="http://schemas.microsoft.com/office/drawing/2014/main" id="{8A719A69-4147-47D1-8CD3-2C645C8859CB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2104871" y="3611382"/>
                    <a:ext cx="94900" cy="196127"/>
                  </a:xfrm>
                  <a:prstGeom prst="rect">
                    <a:avLst/>
                  </a:prstGeom>
                  <a:solidFill>
                    <a:schemeClr val="bg2">
                      <a:lumMod val="60000"/>
                      <a:lumOff val="40000"/>
                    </a:schemeClr>
                  </a:solidFill>
                  <a:ln w="31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2" name="Rechteck 51">
                    <a:extLst>
                      <a:ext uri="{FF2B5EF4-FFF2-40B4-BE49-F238E27FC236}">
                        <a16:creationId xmlns:a16="http://schemas.microsoft.com/office/drawing/2014/main" id="{F72D4A58-6737-498D-854D-C2F9BA85C25F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682572" y="3610656"/>
                    <a:ext cx="94900" cy="196127"/>
                  </a:xfrm>
                  <a:prstGeom prst="rect">
                    <a:avLst/>
                  </a:prstGeom>
                  <a:solidFill>
                    <a:schemeClr val="bg2">
                      <a:lumMod val="60000"/>
                      <a:lumOff val="40000"/>
                    </a:schemeClr>
                  </a:solidFill>
                  <a:ln w="31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3" name="Rechteck 52">
                    <a:extLst>
                      <a:ext uri="{FF2B5EF4-FFF2-40B4-BE49-F238E27FC236}">
                        <a16:creationId xmlns:a16="http://schemas.microsoft.com/office/drawing/2014/main" id="{52E8A42A-A09F-4CD1-8354-A0F51E328A0E}"/>
                      </a:ext>
                    </a:extLst>
                  </p:cNvPr>
                  <p:cNvSpPr/>
                  <p:nvPr/>
                </p:nvSpPr>
                <p:spPr>
                  <a:xfrm>
                    <a:off x="1404029" y="2913426"/>
                    <a:ext cx="94900" cy="196127"/>
                  </a:xfrm>
                  <a:prstGeom prst="rect">
                    <a:avLst/>
                  </a:prstGeom>
                  <a:solidFill>
                    <a:schemeClr val="bg2">
                      <a:lumMod val="60000"/>
                      <a:lumOff val="40000"/>
                    </a:schemeClr>
                  </a:solidFill>
                  <a:ln w="31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4" name="Rechteck 53">
                    <a:extLst>
                      <a:ext uri="{FF2B5EF4-FFF2-40B4-BE49-F238E27FC236}">
                        <a16:creationId xmlns:a16="http://schemas.microsoft.com/office/drawing/2014/main" id="{189C427F-8F71-4CE2-81E4-260863758C27}"/>
                      </a:ext>
                    </a:extLst>
                  </p:cNvPr>
                  <p:cNvSpPr/>
                  <p:nvPr/>
                </p:nvSpPr>
                <p:spPr>
                  <a:xfrm>
                    <a:off x="1404029" y="4296784"/>
                    <a:ext cx="94900" cy="196127"/>
                  </a:xfrm>
                  <a:prstGeom prst="rect">
                    <a:avLst/>
                  </a:prstGeom>
                  <a:solidFill>
                    <a:schemeClr val="bg2">
                      <a:lumMod val="60000"/>
                      <a:lumOff val="40000"/>
                    </a:schemeClr>
                  </a:solidFill>
                  <a:ln w="31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  <p:grpSp>
              <p:nvGrpSpPr>
                <p:cNvPr id="72" name="Gruppieren 71">
                  <a:extLst>
                    <a:ext uri="{FF2B5EF4-FFF2-40B4-BE49-F238E27FC236}">
                      <a16:creationId xmlns:a16="http://schemas.microsoft.com/office/drawing/2014/main" id="{3CB80846-23BC-4869-9F08-807A729BA9E0}"/>
                    </a:ext>
                  </a:extLst>
                </p:cNvPr>
                <p:cNvGrpSpPr/>
                <p:nvPr/>
              </p:nvGrpSpPr>
              <p:grpSpPr>
                <a:xfrm>
                  <a:off x="9625133" y="4455938"/>
                  <a:ext cx="771704" cy="771704"/>
                  <a:chOff x="9625133" y="4455938"/>
                  <a:chExt cx="771704" cy="771704"/>
                </a:xfrm>
              </p:grpSpPr>
              <p:sp>
                <p:nvSpPr>
                  <p:cNvPr id="58" name="Ellipse 57">
                    <a:extLst>
                      <a:ext uri="{FF2B5EF4-FFF2-40B4-BE49-F238E27FC236}">
                        <a16:creationId xmlns:a16="http://schemas.microsoft.com/office/drawing/2014/main" id="{A94E7FE6-6634-4201-A953-F83D10A0DF8B}"/>
                      </a:ext>
                    </a:extLst>
                  </p:cNvPr>
                  <p:cNvSpPr/>
                  <p:nvPr/>
                </p:nvSpPr>
                <p:spPr>
                  <a:xfrm>
                    <a:off x="9625133" y="4455938"/>
                    <a:ext cx="771704" cy="771704"/>
                  </a:xfrm>
                  <a:prstGeom prst="ellipse">
                    <a:avLst/>
                  </a:prstGeom>
                  <a:solidFill>
                    <a:srgbClr val="FFDF7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7" name="Ellipse 56">
                    <a:extLst>
                      <a:ext uri="{FF2B5EF4-FFF2-40B4-BE49-F238E27FC236}">
                        <a16:creationId xmlns:a16="http://schemas.microsoft.com/office/drawing/2014/main" id="{AEBC496C-03F2-436F-871F-7D36B3A5ABFB}"/>
                      </a:ext>
                    </a:extLst>
                  </p:cNvPr>
                  <p:cNvSpPr/>
                  <p:nvPr/>
                </p:nvSpPr>
                <p:spPr>
                  <a:xfrm>
                    <a:off x="9695072" y="4523450"/>
                    <a:ext cx="637534" cy="637534"/>
                  </a:xfrm>
                  <a:prstGeom prst="ellips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6" name="Ellipse 55">
                    <a:extLst>
                      <a:ext uri="{FF2B5EF4-FFF2-40B4-BE49-F238E27FC236}">
                        <a16:creationId xmlns:a16="http://schemas.microsoft.com/office/drawing/2014/main" id="{3DB3FA27-D73D-4269-BDA9-A3E0A9D034F8}"/>
                      </a:ext>
                    </a:extLst>
                  </p:cNvPr>
                  <p:cNvSpPr/>
                  <p:nvPr/>
                </p:nvSpPr>
                <p:spPr>
                  <a:xfrm>
                    <a:off x="9775631" y="4608509"/>
                    <a:ext cx="467417" cy="467417"/>
                  </a:xfrm>
                  <a:prstGeom prst="ellipse">
                    <a:avLst/>
                  </a:prstGeom>
                  <a:solidFill>
                    <a:srgbClr val="C9811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  <p:sp>
                <p:nvSpPr>
                  <p:cNvPr id="55" name="Ellipse 54">
                    <a:extLst>
                      <a:ext uri="{FF2B5EF4-FFF2-40B4-BE49-F238E27FC236}">
                        <a16:creationId xmlns:a16="http://schemas.microsoft.com/office/drawing/2014/main" id="{CF74085D-CA8B-43C9-9452-FD63E46F40DA}"/>
                      </a:ext>
                    </a:extLst>
                  </p:cNvPr>
                  <p:cNvSpPr/>
                  <p:nvPr/>
                </p:nvSpPr>
                <p:spPr>
                  <a:xfrm>
                    <a:off x="9855654" y="4694035"/>
                    <a:ext cx="307370" cy="307370"/>
                  </a:xfrm>
                  <a:prstGeom prst="ellipse">
                    <a:avLst/>
                  </a:prstGeom>
                  <a:solidFill>
                    <a:srgbClr val="CA161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>
                      <a:latin typeface="Calibri" panose="020F0502020204030204" pitchFamily="34" charset="0"/>
                      <a:cs typeface="Calibri" panose="020F0502020204030204" pitchFamily="34" charset="0"/>
                    </a:endParaRPr>
                  </a:p>
                </p:txBody>
              </p:sp>
            </p:grpSp>
          </p:grpSp>
          <p:cxnSp>
            <p:nvCxnSpPr>
              <p:cNvPr id="60" name="Gerade Verbindung mit Pfeil 59">
                <a:extLst>
                  <a:ext uri="{FF2B5EF4-FFF2-40B4-BE49-F238E27FC236}">
                    <a16:creationId xmlns:a16="http://schemas.microsoft.com/office/drawing/2014/main" id="{D77C7302-D693-49F2-ABE5-4090FBE445FF}"/>
                  </a:ext>
                </a:extLst>
              </p:cNvPr>
              <p:cNvCxnSpPr>
                <a:cxnSpLocks/>
                <a:stCxn id="61" idx="2"/>
              </p:cNvCxnSpPr>
              <p:nvPr/>
            </p:nvCxnSpPr>
            <p:spPr>
              <a:xfrm flipH="1">
                <a:off x="9692641" y="4130227"/>
                <a:ext cx="228741" cy="726585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1" name="Textfeld 60">
                <a:extLst>
                  <a:ext uri="{FF2B5EF4-FFF2-40B4-BE49-F238E27FC236}">
                    <a16:creationId xmlns:a16="http://schemas.microsoft.com/office/drawing/2014/main" id="{515E791B-270E-4EA4-896E-FDE6F5784C9E}"/>
                  </a:ext>
                </a:extLst>
              </p:cNvPr>
              <p:cNvSpPr txBox="1"/>
              <p:nvPr/>
            </p:nvSpPr>
            <p:spPr>
              <a:xfrm>
                <a:off x="9192592" y="3289997"/>
                <a:ext cx="1457579" cy="8402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>
                    <a:latin typeface="Calibri" panose="020F0502020204030204" pitchFamily="34" charset="0"/>
                    <a:cs typeface="Calibri" panose="020F0502020204030204" pitchFamily="34" charset="0"/>
                  </a:rPr>
                  <a:t>Visualisierung</a:t>
                </a:r>
                <a:br>
                  <a:rPr lang="de-DE" dirty="0"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de-DE" dirty="0">
                    <a:latin typeface="Calibri" panose="020F0502020204030204" pitchFamily="34" charset="0"/>
                    <a:cs typeface="Calibri" panose="020F0502020204030204" pitchFamily="34" charset="0"/>
                  </a:rPr>
                  <a:t>prognostizierte</a:t>
                </a:r>
                <a:br>
                  <a:rPr lang="de-DE" dirty="0">
                    <a:latin typeface="Calibri" panose="020F0502020204030204" pitchFamily="34" charset="0"/>
                    <a:cs typeface="Calibri" panose="020F0502020204030204" pitchFamily="34" charset="0"/>
                  </a:rPr>
                </a:br>
                <a:r>
                  <a:rPr lang="de-DE" dirty="0">
                    <a:latin typeface="Calibri" panose="020F0502020204030204" pitchFamily="34" charset="0"/>
                    <a:cs typeface="Calibri" panose="020F0502020204030204" pitchFamily="34" charset="0"/>
                  </a:rPr>
                  <a:t>Lasteinleitung</a:t>
                </a:r>
              </a:p>
            </p:txBody>
          </p:sp>
        </p:grpSp>
        <p:pic>
          <p:nvPicPr>
            <p:cNvPr id="82" name="Grafik 81">
              <a:extLst>
                <a:ext uri="{FF2B5EF4-FFF2-40B4-BE49-F238E27FC236}">
                  <a16:creationId xmlns:a16="http://schemas.microsoft.com/office/drawing/2014/main" id="{A95F937C-AACD-4F9F-971F-50E1E5E5CE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918" b="2778"/>
            <a:stretch/>
          </p:blipFill>
          <p:spPr>
            <a:xfrm>
              <a:off x="1398859" y="1416440"/>
              <a:ext cx="4167536" cy="4628959"/>
            </a:xfrm>
            <a:prstGeom prst="rect">
              <a:avLst/>
            </a:prstGeom>
          </p:spPr>
        </p:pic>
        <p:cxnSp>
          <p:nvCxnSpPr>
            <p:cNvPr id="59" name="Gerade Verbindung mit Pfeil 58">
              <a:extLst>
                <a:ext uri="{FF2B5EF4-FFF2-40B4-BE49-F238E27FC236}">
                  <a16:creationId xmlns:a16="http://schemas.microsoft.com/office/drawing/2014/main" id="{F5E106F3-66D6-473E-96F7-AF56584EDA8F}"/>
                </a:ext>
              </a:extLst>
            </p:cNvPr>
            <p:cNvCxnSpPr>
              <a:cxnSpLocks/>
              <a:stCxn id="62" idx="3"/>
            </p:cNvCxnSpPr>
            <p:nvPr/>
          </p:nvCxnSpPr>
          <p:spPr>
            <a:xfrm>
              <a:off x="3950079" y="2084619"/>
              <a:ext cx="467140" cy="87527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2" name="Textfeld 61">
              <a:extLst>
                <a:ext uri="{FF2B5EF4-FFF2-40B4-BE49-F238E27FC236}">
                  <a16:creationId xmlns:a16="http://schemas.microsoft.com/office/drawing/2014/main" id="{914F2373-206B-47A1-B710-C03981C83E75}"/>
                </a:ext>
              </a:extLst>
            </p:cNvPr>
            <p:cNvSpPr txBox="1"/>
            <p:nvPr/>
          </p:nvSpPr>
          <p:spPr>
            <a:xfrm>
              <a:off x="1546472" y="1913803"/>
              <a:ext cx="2403607" cy="3416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de-DE" dirty="0" err="1">
                  <a:latin typeface="Calibri" panose="020F0502020204030204" pitchFamily="34" charset="0"/>
                  <a:cs typeface="Calibri" panose="020F0502020204030204" pitchFamily="34" charset="0"/>
                </a:rPr>
                <a:t>Grid</a:t>
              </a:r>
              <a:r>
                <a:rPr lang="de-DE" dirty="0">
                  <a:latin typeface="Calibri" panose="020F0502020204030204" pitchFamily="34" charset="0"/>
                  <a:cs typeface="Calibri" panose="020F0502020204030204" pitchFamily="34" charset="0"/>
                </a:rPr>
                <a:t> zur Datenerfassung 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9660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2300" y="346075"/>
            <a:ext cx="10580687" cy="684213"/>
          </a:xfrm>
        </p:spPr>
        <p:txBody>
          <a:bodyPr/>
          <a:lstStyle/>
          <a:p>
            <a:r>
              <a:rPr lang="de-DE" dirty="0"/>
              <a:t>4. Ergebnisse</a:t>
            </a:r>
            <a:br>
              <a:rPr lang="de-DE" dirty="0"/>
            </a:br>
            <a:r>
              <a:rPr lang="de-DE" sz="2000" b="0" dirty="0"/>
              <a:t>Stand Funktionsdemonstrator</a:t>
            </a:r>
            <a:endParaRPr lang="de-DE" sz="2000" dirty="0"/>
          </a:p>
        </p:txBody>
      </p:sp>
      <p:cxnSp>
        <p:nvCxnSpPr>
          <p:cNvPr id="3" name="Gerader Verbinder 2"/>
          <p:cNvCxnSpPr/>
          <p:nvPr/>
        </p:nvCxnSpPr>
        <p:spPr>
          <a:xfrm>
            <a:off x="622300" y="1124744"/>
            <a:ext cx="10944000" cy="0"/>
          </a:xfrm>
          <a:prstGeom prst="line">
            <a:avLst/>
          </a:prstGeom>
          <a:ln w="38100" cmpd="thickThin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feld 58">
            <a:extLst>
              <a:ext uri="{FF2B5EF4-FFF2-40B4-BE49-F238E27FC236}">
                <a16:creationId xmlns:a16="http://schemas.microsoft.com/office/drawing/2014/main" id="{ADF5B1F1-DA22-4EFD-81DB-887992818996}"/>
              </a:ext>
            </a:extLst>
          </p:cNvPr>
          <p:cNvSpPr txBox="1"/>
          <p:nvPr/>
        </p:nvSpPr>
        <p:spPr>
          <a:xfrm>
            <a:off x="508196" y="1305890"/>
            <a:ext cx="4805625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b="1" dirty="0"/>
              <a:t>Trainingsdatenerfassung: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Aufnahme aller 8 Sensorwerte für jedes definierte Lastszenario zur Erstellung eines umfassenden Datensatzes</a:t>
            </a:r>
            <a:br>
              <a:rPr lang="de-DE" dirty="0"/>
            </a:br>
            <a:endParaRPr lang="de-DE" dirty="0"/>
          </a:p>
          <a:p>
            <a:pPr marL="285750" indent="-285750">
              <a:buFontTx/>
              <a:buChar char="-"/>
            </a:pPr>
            <a:r>
              <a:rPr lang="de-DE" b="1" dirty="0"/>
              <a:t>Messraster: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11x11-Gittereinteilung der Membran zur präzisen Definition der Lastpositionen</a:t>
            </a:r>
            <a:br>
              <a:rPr lang="de-DE" dirty="0"/>
            </a:br>
            <a:endParaRPr lang="de-DE" dirty="0"/>
          </a:p>
          <a:p>
            <a:pPr marL="285750" indent="-285750">
              <a:buFontTx/>
              <a:buChar char="-"/>
            </a:pPr>
            <a:r>
              <a:rPr lang="de-DE" b="1" dirty="0"/>
              <a:t>Modellgenauigkeit: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mittlere absolute Vorhersageabweichung: </a:t>
            </a:r>
            <a:br>
              <a:rPr lang="de-DE" dirty="0"/>
            </a:br>
            <a:r>
              <a:rPr lang="el-GR" dirty="0"/>
              <a:t>Δ</a:t>
            </a:r>
            <a:r>
              <a:rPr lang="de-DE" dirty="0"/>
              <a:t> x = ±11.58 mm, </a:t>
            </a:r>
            <a:r>
              <a:rPr lang="el-GR" dirty="0"/>
              <a:t>Δ</a:t>
            </a:r>
            <a:r>
              <a:rPr lang="de-DE" dirty="0"/>
              <a:t> y = ±17.02 mm</a:t>
            </a:r>
            <a:br>
              <a:rPr lang="de-DE" dirty="0"/>
            </a:br>
            <a:br>
              <a:rPr lang="de-DE" dirty="0"/>
            </a:br>
            <a:endParaRPr lang="de-DE" dirty="0"/>
          </a:p>
          <a:p>
            <a:endParaRPr lang="de-DE" dirty="0"/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pic>
        <p:nvPicPr>
          <p:cNvPr id="5" name="screenrecording_demonstrator_01">
            <a:hlinkClick r:id="" action="ppaction://media"/>
            <a:extLst>
              <a:ext uri="{FF2B5EF4-FFF2-40B4-BE49-F238E27FC236}">
                <a16:creationId xmlns:a16="http://schemas.microsoft.com/office/drawing/2014/main" id="{8503C351-E80C-496F-9C14-ED34F84E4C9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724" end="12329"/>
                </p14:media>
              </p:ext>
            </p:extLst>
          </p:nvPr>
        </p:nvPicPr>
        <p:blipFill rotWithShape="1">
          <a:blip r:embed="rId6"/>
          <a:srcRect l="27077" t="16126" r="25265" b="14711"/>
          <a:stretch/>
        </p:blipFill>
        <p:spPr>
          <a:xfrm>
            <a:off x="8559799" y="1305890"/>
            <a:ext cx="3572873" cy="3240711"/>
          </a:xfrm>
          <a:prstGeom prst="rect">
            <a:avLst/>
          </a:prstGeom>
        </p:spPr>
      </p:pic>
      <p:pic>
        <p:nvPicPr>
          <p:cNvPr id="7" name="video_demonstrator">
            <a:hlinkClick r:id="" action="ppaction://media"/>
            <a:extLst>
              <a:ext uri="{FF2B5EF4-FFF2-40B4-BE49-F238E27FC236}">
                <a16:creationId xmlns:a16="http://schemas.microsoft.com/office/drawing/2014/main" id="{314547B2-1A5D-435A-A213-4F06CE95A21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1812"/>
                </p14:media>
              </p:ext>
            </p:extLst>
          </p:nvPr>
        </p:nvPicPr>
        <p:blipFill rotWithShape="1">
          <a:blip r:embed="rId7"/>
          <a:srcRect l="3368" t="7798" r="3277" b="7837"/>
          <a:stretch>
            <a:fillRect/>
          </a:stretch>
        </p:blipFill>
        <p:spPr>
          <a:xfrm>
            <a:off x="5253892" y="1305891"/>
            <a:ext cx="3344467" cy="324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42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26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26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2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2300" y="346075"/>
            <a:ext cx="10580687" cy="684213"/>
          </a:xfrm>
        </p:spPr>
        <p:txBody>
          <a:bodyPr/>
          <a:lstStyle/>
          <a:p>
            <a:r>
              <a:rPr lang="de-DE" dirty="0"/>
              <a:t>4. Ergebnisse</a:t>
            </a:r>
            <a:br>
              <a:rPr lang="de-DE" dirty="0"/>
            </a:br>
            <a:r>
              <a:rPr lang="de-DE" sz="2000" b="0" dirty="0"/>
              <a:t>Entwicklung echtzeitfähiger Algorithmen - Ausblick</a:t>
            </a:r>
            <a:endParaRPr lang="de-DE" sz="2000" dirty="0"/>
          </a:p>
        </p:txBody>
      </p:sp>
      <p:cxnSp>
        <p:nvCxnSpPr>
          <p:cNvPr id="3" name="Gerader Verbinder 2"/>
          <p:cNvCxnSpPr/>
          <p:nvPr/>
        </p:nvCxnSpPr>
        <p:spPr>
          <a:xfrm>
            <a:off x="622300" y="1124744"/>
            <a:ext cx="10944000" cy="0"/>
          </a:xfrm>
          <a:prstGeom prst="line">
            <a:avLst/>
          </a:prstGeom>
          <a:ln w="38100" cmpd="thickThin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23108306-3CDB-4C3E-8552-40F552BD56F3}"/>
              </a:ext>
            </a:extLst>
          </p:cNvPr>
          <p:cNvSpPr txBox="1"/>
          <p:nvPr/>
        </p:nvSpPr>
        <p:spPr>
          <a:xfrm>
            <a:off x="508196" y="1305890"/>
            <a:ext cx="7681211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/>
              <a:t>Implementierung Lasterkennung (nicht Position)</a:t>
            </a:r>
          </a:p>
          <a:p>
            <a:pPr marL="285750" indent="-285750">
              <a:buFontTx/>
              <a:buChar char="-"/>
            </a:pPr>
            <a:r>
              <a:rPr lang="de-DE" dirty="0"/>
              <a:t>Rückschluss auf vollflächigen Spannungszustand der Membran aus Position und Betrag der aufgebrachten Last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71A3790F-A689-4D56-BE61-549CC363B190}"/>
              </a:ext>
            </a:extLst>
          </p:cNvPr>
          <p:cNvSpPr/>
          <p:nvPr/>
        </p:nvSpPr>
        <p:spPr>
          <a:xfrm>
            <a:off x="747064" y="2218278"/>
            <a:ext cx="5522869" cy="3803967"/>
          </a:xfrm>
          <a:prstGeom prst="roundRect">
            <a:avLst>
              <a:gd name="adj" fmla="val 3913"/>
            </a:avLst>
          </a:prstGeom>
          <a:solidFill>
            <a:schemeClr val="bg1">
              <a:lumMod val="95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600" dirty="0">
              <a:solidFill>
                <a:schemeClr val="bg1"/>
              </a:solidFill>
            </a:endParaRP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F7DC7F41-6EE5-4D86-B68F-FE478D2E0161}"/>
              </a:ext>
            </a:extLst>
          </p:cNvPr>
          <p:cNvSpPr/>
          <p:nvPr/>
        </p:nvSpPr>
        <p:spPr>
          <a:xfrm>
            <a:off x="2634761" y="2764732"/>
            <a:ext cx="310738" cy="31073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E5CE975-1D98-4592-B06C-40039983BEBF}"/>
              </a:ext>
            </a:extLst>
          </p:cNvPr>
          <p:cNvSpPr/>
          <p:nvPr/>
        </p:nvSpPr>
        <p:spPr>
          <a:xfrm>
            <a:off x="2634761" y="4605705"/>
            <a:ext cx="310738" cy="31073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B7B44EB9-3D33-47D7-8B9F-31F0F7EE3B2C}"/>
              </a:ext>
            </a:extLst>
          </p:cNvPr>
          <p:cNvSpPr/>
          <p:nvPr/>
        </p:nvSpPr>
        <p:spPr>
          <a:xfrm>
            <a:off x="3353844" y="3075727"/>
            <a:ext cx="310738" cy="31073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2040BA65-D6AA-4A55-B6B8-EBFA2E251BFA}"/>
              </a:ext>
            </a:extLst>
          </p:cNvPr>
          <p:cNvSpPr/>
          <p:nvPr/>
        </p:nvSpPr>
        <p:spPr>
          <a:xfrm>
            <a:off x="3351660" y="3689691"/>
            <a:ext cx="310738" cy="31073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7D6D74BC-547C-4F88-A82D-39A6A2875643}"/>
              </a:ext>
            </a:extLst>
          </p:cNvPr>
          <p:cNvSpPr/>
          <p:nvPr/>
        </p:nvSpPr>
        <p:spPr>
          <a:xfrm>
            <a:off x="3365461" y="4294967"/>
            <a:ext cx="310738" cy="31073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5" name="Ellipse 24">
            <a:extLst>
              <a:ext uri="{FF2B5EF4-FFF2-40B4-BE49-F238E27FC236}">
                <a16:creationId xmlns:a16="http://schemas.microsoft.com/office/drawing/2014/main" id="{81767617-697D-4589-92EE-818B7C0F40D9}"/>
              </a:ext>
            </a:extLst>
          </p:cNvPr>
          <p:cNvSpPr/>
          <p:nvPr/>
        </p:nvSpPr>
        <p:spPr>
          <a:xfrm>
            <a:off x="3978980" y="3683467"/>
            <a:ext cx="310738" cy="31073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1C7A515C-CF9D-46BA-B918-4B00274B28FE}"/>
              </a:ext>
            </a:extLst>
          </p:cNvPr>
          <p:cNvCxnSpPr>
            <a:cxnSpLocks/>
            <a:stCxn id="20" idx="7"/>
            <a:endCxn id="22" idx="1"/>
          </p:cNvCxnSpPr>
          <p:nvPr/>
        </p:nvCxnSpPr>
        <p:spPr>
          <a:xfrm>
            <a:off x="2899992" y="2810239"/>
            <a:ext cx="499359" cy="310995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23C4F779-E465-4ADE-A150-54574CDE89E9}"/>
              </a:ext>
            </a:extLst>
          </p:cNvPr>
          <p:cNvCxnSpPr>
            <a:cxnSpLocks/>
            <a:stCxn id="20" idx="6"/>
            <a:endCxn id="23" idx="1"/>
          </p:cNvCxnSpPr>
          <p:nvPr/>
        </p:nvCxnSpPr>
        <p:spPr>
          <a:xfrm>
            <a:off x="2945499" y="2920101"/>
            <a:ext cx="451668" cy="815097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06AC1F2B-F12A-44A2-82F1-845CD6A632C6}"/>
              </a:ext>
            </a:extLst>
          </p:cNvPr>
          <p:cNvCxnSpPr>
            <a:cxnSpLocks/>
            <a:stCxn id="20" idx="5"/>
            <a:endCxn id="24" idx="1"/>
          </p:cNvCxnSpPr>
          <p:nvPr/>
        </p:nvCxnSpPr>
        <p:spPr>
          <a:xfrm>
            <a:off x="2899992" y="3029963"/>
            <a:ext cx="510976" cy="1310511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ED537FB0-76A0-4512-ABB0-B61172243B40}"/>
              </a:ext>
            </a:extLst>
          </p:cNvPr>
          <p:cNvCxnSpPr>
            <a:cxnSpLocks/>
            <a:stCxn id="21" idx="7"/>
            <a:endCxn id="22" idx="3"/>
          </p:cNvCxnSpPr>
          <p:nvPr/>
        </p:nvCxnSpPr>
        <p:spPr>
          <a:xfrm flipV="1">
            <a:off x="2899992" y="3340958"/>
            <a:ext cx="499359" cy="1310254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16A13857-9623-4841-B49F-1B78629C2329}"/>
              </a:ext>
            </a:extLst>
          </p:cNvPr>
          <p:cNvCxnSpPr>
            <a:cxnSpLocks/>
            <a:stCxn id="21" idx="6"/>
            <a:endCxn id="23" idx="3"/>
          </p:cNvCxnSpPr>
          <p:nvPr/>
        </p:nvCxnSpPr>
        <p:spPr>
          <a:xfrm flipV="1">
            <a:off x="2945499" y="3954923"/>
            <a:ext cx="451668" cy="806151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13DDAB2B-290E-4D70-A461-D8D8176B7612}"/>
              </a:ext>
            </a:extLst>
          </p:cNvPr>
          <p:cNvCxnSpPr>
            <a:cxnSpLocks/>
            <a:stCxn id="21" idx="5"/>
            <a:endCxn id="24" idx="3"/>
          </p:cNvCxnSpPr>
          <p:nvPr/>
        </p:nvCxnSpPr>
        <p:spPr>
          <a:xfrm flipV="1">
            <a:off x="2899992" y="4560198"/>
            <a:ext cx="510976" cy="310738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15871CAA-580F-44C8-8C0C-4916B762E0D4}"/>
              </a:ext>
            </a:extLst>
          </p:cNvPr>
          <p:cNvCxnSpPr>
            <a:cxnSpLocks/>
            <a:stCxn id="22" idx="6"/>
            <a:endCxn id="25" idx="1"/>
          </p:cNvCxnSpPr>
          <p:nvPr/>
        </p:nvCxnSpPr>
        <p:spPr>
          <a:xfrm>
            <a:off x="3664582" y="3231096"/>
            <a:ext cx="359905" cy="497878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A85F475E-3800-42A2-97DD-10C3DB432CF5}"/>
              </a:ext>
            </a:extLst>
          </p:cNvPr>
          <p:cNvCxnSpPr>
            <a:cxnSpLocks/>
            <a:stCxn id="23" idx="6"/>
            <a:endCxn id="25" idx="2"/>
          </p:cNvCxnSpPr>
          <p:nvPr/>
        </p:nvCxnSpPr>
        <p:spPr>
          <a:xfrm flipV="1">
            <a:off x="3662398" y="3838836"/>
            <a:ext cx="316582" cy="6224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35160764-BF3A-4C0A-8C77-B534398C34F2}"/>
              </a:ext>
            </a:extLst>
          </p:cNvPr>
          <p:cNvCxnSpPr>
            <a:cxnSpLocks/>
            <a:stCxn id="24" idx="6"/>
            <a:endCxn id="25" idx="3"/>
          </p:cNvCxnSpPr>
          <p:nvPr/>
        </p:nvCxnSpPr>
        <p:spPr>
          <a:xfrm flipV="1">
            <a:off x="3676199" y="3948698"/>
            <a:ext cx="348288" cy="501638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Ellipse 34">
            <a:extLst>
              <a:ext uri="{FF2B5EF4-FFF2-40B4-BE49-F238E27FC236}">
                <a16:creationId xmlns:a16="http://schemas.microsoft.com/office/drawing/2014/main" id="{3B1F4BE4-20AB-4CBF-B8B3-CB45ED501D43}"/>
              </a:ext>
            </a:extLst>
          </p:cNvPr>
          <p:cNvSpPr/>
          <p:nvPr/>
        </p:nvSpPr>
        <p:spPr>
          <a:xfrm>
            <a:off x="2785398" y="4115399"/>
            <a:ext cx="45506" cy="455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43EEA911-3528-4F3A-9117-4906656F5075}"/>
              </a:ext>
            </a:extLst>
          </p:cNvPr>
          <p:cNvSpPr/>
          <p:nvPr/>
        </p:nvSpPr>
        <p:spPr>
          <a:xfrm>
            <a:off x="2785398" y="3877275"/>
            <a:ext cx="45506" cy="455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03209E0F-1743-4CD6-8932-218BBC620C58}"/>
              </a:ext>
            </a:extLst>
          </p:cNvPr>
          <p:cNvSpPr/>
          <p:nvPr/>
        </p:nvSpPr>
        <p:spPr>
          <a:xfrm>
            <a:off x="2781420" y="4353523"/>
            <a:ext cx="45506" cy="45506"/>
          </a:xfrm>
          <a:prstGeom prst="ellips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>
            <a:extLst>
              <a:ext uri="{FF2B5EF4-FFF2-40B4-BE49-F238E27FC236}">
                <a16:creationId xmlns:a16="http://schemas.microsoft.com/office/drawing/2014/main" id="{B364BE03-0797-48E0-825C-2A26013D200E}"/>
              </a:ext>
            </a:extLst>
          </p:cNvPr>
          <p:cNvSpPr/>
          <p:nvPr/>
        </p:nvSpPr>
        <p:spPr>
          <a:xfrm>
            <a:off x="3978982" y="4291207"/>
            <a:ext cx="310738" cy="31073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89F2C55A-FF8C-4EEF-92EE-8821D0A8422B}"/>
              </a:ext>
            </a:extLst>
          </p:cNvPr>
          <p:cNvCxnSpPr>
            <a:cxnSpLocks/>
            <a:stCxn id="23" idx="6"/>
            <a:endCxn id="38" idx="2"/>
          </p:cNvCxnSpPr>
          <p:nvPr/>
        </p:nvCxnSpPr>
        <p:spPr>
          <a:xfrm>
            <a:off x="3662398" y="3845060"/>
            <a:ext cx="316584" cy="60151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F1869535-202C-4D6F-9B3D-32103B40F711}"/>
              </a:ext>
            </a:extLst>
          </p:cNvPr>
          <p:cNvCxnSpPr>
            <a:cxnSpLocks/>
            <a:stCxn id="22" idx="5"/>
            <a:endCxn id="38" idx="1"/>
          </p:cNvCxnSpPr>
          <p:nvPr/>
        </p:nvCxnSpPr>
        <p:spPr>
          <a:xfrm>
            <a:off x="3619075" y="3340958"/>
            <a:ext cx="405414" cy="99575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>
            <a:extLst>
              <a:ext uri="{FF2B5EF4-FFF2-40B4-BE49-F238E27FC236}">
                <a16:creationId xmlns:a16="http://schemas.microsoft.com/office/drawing/2014/main" id="{801B1241-6538-4A45-A839-EF435A59AD75}"/>
              </a:ext>
            </a:extLst>
          </p:cNvPr>
          <p:cNvCxnSpPr>
            <a:cxnSpLocks/>
            <a:stCxn id="24" idx="5"/>
            <a:endCxn id="38" idx="3"/>
          </p:cNvCxnSpPr>
          <p:nvPr/>
        </p:nvCxnSpPr>
        <p:spPr>
          <a:xfrm flipV="1">
            <a:off x="3630692" y="4556438"/>
            <a:ext cx="393797" cy="376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hteck 41">
            <a:extLst>
              <a:ext uri="{FF2B5EF4-FFF2-40B4-BE49-F238E27FC236}">
                <a16:creationId xmlns:a16="http://schemas.microsoft.com/office/drawing/2014/main" id="{466A2AEA-2E6D-4945-98AC-7F9D9D55CD54}"/>
              </a:ext>
            </a:extLst>
          </p:cNvPr>
          <p:cNvSpPr/>
          <p:nvPr/>
        </p:nvSpPr>
        <p:spPr>
          <a:xfrm>
            <a:off x="2491204" y="2244786"/>
            <a:ext cx="2388725" cy="5763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b="1" dirty="0">
                <a:solidFill>
                  <a:srgbClr val="0071B7"/>
                </a:solidFill>
              </a:rPr>
              <a:t>KI Regressions-Modell</a:t>
            </a:r>
            <a:endParaRPr lang="de-DE" sz="1200" dirty="0">
              <a:solidFill>
                <a:srgbClr val="0071B7"/>
              </a:solidFill>
            </a:endParaRPr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A98F1FD3-6788-469D-9879-C4EF86D8CA40}"/>
              </a:ext>
            </a:extLst>
          </p:cNvPr>
          <p:cNvSpPr/>
          <p:nvPr/>
        </p:nvSpPr>
        <p:spPr>
          <a:xfrm>
            <a:off x="2634163" y="3348597"/>
            <a:ext cx="310738" cy="310738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4" name="Gerader Verbinder 43">
            <a:extLst>
              <a:ext uri="{FF2B5EF4-FFF2-40B4-BE49-F238E27FC236}">
                <a16:creationId xmlns:a16="http://schemas.microsoft.com/office/drawing/2014/main" id="{90EFD4F5-B71B-4DD7-BC80-F3BAC29DDD85}"/>
              </a:ext>
            </a:extLst>
          </p:cNvPr>
          <p:cNvCxnSpPr>
            <a:cxnSpLocks/>
            <a:stCxn id="43" idx="6"/>
            <a:endCxn id="23" idx="2"/>
          </p:cNvCxnSpPr>
          <p:nvPr/>
        </p:nvCxnSpPr>
        <p:spPr>
          <a:xfrm>
            <a:off x="2944902" y="3503966"/>
            <a:ext cx="406759" cy="341094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>
            <a:extLst>
              <a:ext uri="{FF2B5EF4-FFF2-40B4-BE49-F238E27FC236}">
                <a16:creationId xmlns:a16="http://schemas.microsoft.com/office/drawing/2014/main" id="{26E0DC57-4A35-4D8A-AD15-53E60D0D165F}"/>
              </a:ext>
            </a:extLst>
          </p:cNvPr>
          <p:cNvCxnSpPr>
            <a:cxnSpLocks/>
            <a:stCxn id="43" idx="5"/>
            <a:endCxn id="24" idx="2"/>
          </p:cNvCxnSpPr>
          <p:nvPr/>
        </p:nvCxnSpPr>
        <p:spPr>
          <a:xfrm>
            <a:off x="2899395" y="3613828"/>
            <a:ext cx="466067" cy="836507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40AF4954-9DCF-42BA-B1B6-47E0FF246BB3}"/>
              </a:ext>
            </a:extLst>
          </p:cNvPr>
          <p:cNvCxnSpPr>
            <a:cxnSpLocks/>
            <a:stCxn id="43" idx="7"/>
            <a:endCxn id="22" idx="2"/>
          </p:cNvCxnSpPr>
          <p:nvPr/>
        </p:nvCxnSpPr>
        <p:spPr>
          <a:xfrm flipV="1">
            <a:off x="2899395" y="3231096"/>
            <a:ext cx="454449" cy="163008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hteck 46">
            <a:extLst>
              <a:ext uri="{FF2B5EF4-FFF2-40B4-BE49-F238E27FC236}">
                <a16:creationId xmlns:a16="http://schemas.microsoft.com/office/drawing/2014/main" id="{837B9D1D-0D52-4248-9F5A-D39C90745D8B}"/>
              </a:ext>
            </a:extLst>
          </p:cNvPr>
          <p:cNvSpPr/>
          <p:nvPr/>
        </p:nvSpPr>
        <p:spPr>
          <a:xfrm>
            <a:off x="853393" y="2632156"/>
            <a:ext cx="1487250" cy="5763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b="1" dirty="0">
                <a:solidFill>
                  <a:srgbClr val="0071B7"/>
                </a:solidFill>
              </a:rPr>
              <a:t>Sensorwert 1</a:t>
            </a:r>
            <a:endParaRPr lang="de-DE" sz="1200" dirty="0">
              <a:solidFill>
                <a:srgbClr val="0071B7"/>
              </a:solidFill>
            </a:endParaRP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76DE86C8-1C15-4EC3-931F-7DBF3258B242}"/>
              </a:ext>
            </a:extLst>
          </p:cNvPr>
          <p:cNvSpPr/>
          <p:nvPr/>
        </p:nvSpPr>
        <p:spPr>
          <a:xfrm>
            <a:off x="853392" y="3215802"/>
            <a:ext cx="1487250" cy="5763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b="1" dirty="0">
                <a:solidFill>
                  <a:srgbClr val="0071B7"/>
                </a:solidFill>
              </a:rPr>
              <a:t>Sensorwert 2</a:t>
            </a:r>
            <a:endParaRPr lang="de-DE" sz="1200" dirty="0">
              <a:solidFill>
                <a:srgbClr val="0071B7"/>
              </a:solidFill>
            </a:endParaRPr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2D3C5936-300D-4FE4-AEED-9E9271BA0F67}"/>
              </a:ext>
            </a:extLst>
          </p:cNvPr>
          <p:cNvSpPr/>
          <p:nvPr/>
        </p:nvSpPr>
        <p:spPr>
          <a:xfrm>
            <a:off x="853394" y="4472910"/>
            <a:ext cx="1488172" cy="5763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b="1" dirty="0">
                <a:solidFill>
                  <a:srgbClr val="0071B7"/>
                </a:solidFill>
              </a:rPr>
              <a:t>Sensorwert 8</a:t>
            </a:r>
            <a:endParaRPr lang="de-DE" sz="1200" dirty="0">
              <a:solidFill>
                <a:srgbClr val="0071B7"/>
              </a:solidFill>
            </a:endParaRPr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58CD3505-CCCC-42DF-94BC-013EB577FC3B}"/>
              </a:ext>
            </a:extLst>
          </p:cNvPr>
          <p:cNvSpPr/>
          <p:nvPr/>
        </p:nvSpPr>
        <p:spPr>
          <a:xfrm>
            <a:off x="4727702" y="3550746"/>
            <a:ext cx="2388725" cy="5763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b="1" dirty="0">
                <a:solidFill>
                  <a:srgbClr val="0071B7"/>
                </a:solidFill>
              </a:rPr>
              <a:t>vorhergesagte </a:t>
            </a:r>
            <a:br>
              <a:rPr lang="de-DE" sz="1200" b="1" dirty="0">
                <a:solidFill>
                  <a:srgbClr val="0071B7"/>
                </a:solidFill>
              </a:rPr>
            </a:br>
            <a:r>
              <a:rPr lang="de-DE" sz="1200" b="1" dirty="0">
                <a:solidFill>
                  <a:srgbClr val="0071B7"/>
                </a:solidFill>
              </a:rPr>
              <a:t>X-Position Last</a:t>
            </a:r>
            <a:endParaRPr lang="de-DE" sz="1200" dirty="0">
              <a:solidFill>
                <a:srgbClr val="0071B7"/>
              </a:solidFill>
            </a:endParaRPr>
          </a:p>
        </p:txBody>
      </p:sp>
      <p:sp>
        <p:nvSpPr>
          <p:cNvPr id="51" name="Rechteck 50">
            <a:extLst>
              <a:ext uri="{FF2B5EF4-FFF2-40B4-BE49-F238E27FC236}">
                <a16:creationId xmlns:a16="http://schemas.microsoft.com/office/drawing/2014/main" id="{96F5F308-952A-438B-91C2-4CD8518794A9}"/>
              </a:ext>
            </a:extLst>
          </p:cNvPr>
          <p:cNvSpPr/>
          <p:nvPr/>
        </p:nvSpPr>
        <p:spPr>
          <a:xfrm>
            <a:off x="4727702" y="4173036"/>
            <a:ext cx="2388724" cy="5763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b="1" dirty="0">
                <a:solidFill>
                  <a:srgbClr val="0071B7"/>
                </a:solidFill>
              </a:rPr>
              <a:t>vorhergesagte </a:t>
            </a:r>
            <a:br>
              <a:rPr lang="de-DE" sz="1200" b="1" dirty="0">
                <a:solidFill>
                  <a:srgbClr val="0071B7"/>
                </a:solidFill>
              </a:rPr>
            </a:br>
            <a:r>
              <a:rPr lang="de-DE" sz="1200" b="1" dirty="0">
                <a:solidFill>
                  <a:srgbClr val="0071B7"/>
                </a:solidFill>
              </a:rPr>
              <a:t>Y-Position Last</a:t>
            </a:r>
            <a:endParaRPr lang="de-DE" sz="1200" dirty="0">
              <a:solidFill>
                <a:srgbClr val="0071B7"/>
              </a:solidFill>
            </a:endParaRP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EDB36963-C8EA-4D57-B941-AD96150C82AC}"/>
              </a:ext>
            </a:extLst>
          </p:cNvPr>
          <p:cNvSpPr/>
          <p:nvPr/>
        </p:nvSpPr>
        <p:spPr>
          <a:xfrm>
            <a:off x="1224529" y="5211045"/>
            <a:ext cx="1241384" cy="56066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6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bg1"/>
                </a:solidFill>
              </a:rPr>
              <a:t>INPUTS</a:t>
            </a:r>
          </a:p>
        </p:txBody>
      </p:sp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6E4013F7-4C38-4E6C-BF24-8F405B6BCB11}"/>
              </a:ext>
            </a:extLst>
          </p:cNvPr>
          <p:cNvSpPr/>
          <p:nvPr/>
        </p:nvSpPr>
        <p:spPr>
          <a:xfrm>
            <a:off x="2593338" y="5424879"/>
            <a:ext cx="310738" cy="1744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75D3703-E8FF-404A-85E6-CE8949096FDA}"/>
              </a:ext>
            </a:extLst>
          </p:cNvPr>
          <p:cNvGrpSpPr/>
          <p:nvPr/>
        </p:nvGrpSpPr>
        <p:grpSpPr>
          <a:xfrm>
            <a:off x="3025684" y="5121482"/>
            <a:ext cx="973967" cy="772783"/>
            <a:chOff x="11832290" y="34660553"/>
            <a:chExt cx="2517685" cy="1997629"/>
          </a:xfrm>
        </p:grpSpPr>
        <p:sp>
          <p:nvSpPr>
            <p:cNvPr id="16" name="Manuelle Verarbeitung 173">
              <a:extLst>
                <a:ext uri="{FF2B5EF4-FFF2-40B4-BE49-F238E27FC236}">
                  <a16:creationId xmlns:a16="http://schemas.microsoft.com/office/drawing/2014/main" id="{956E224D-8CFF-4E88-B168-20B4CD128515}"/>
                </a:ext>
              </a:extLst>
            </p:cNvPr>
            <p:cNvSpPr/>
            <p:nvPr/>
          </p:nvSpPr>
          <p:spPr>
            <a:xfrm flipV="1">
              <a:off x="12778576" y="36097939"/>
              <a:ext cx="625112" cy="458619"/>
            </a:xfrm>
            <a:prstGeom prst="flowChartManualOperation">
              <a:avLst/>
            </a:prstGeom>
            <a:solidFill>
              <a:srgbClr val="006AB3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Abgerundetes Rechteck 174">
              <a:extLst>
                <a:ext uri="{FF2B5EF4-FFF2-40B4-BE49-F238E27FC236}">
                  <a16:creationId xmlns:a16="http://schemas.microsoft.com/office/drawing/2014/main" id="{27AE255C-762E-44C7-8B60-FA2CC58BB2DC}"/>
                </a:ext>
              </a:extLst>
            </p:cNvPr>
            <p:cNvSpPr/>
            <p:nvPr/>
          </p:nvSpPr>
          <p:spPr>
            <a:xfrm>
              <a:off x="11832290" y="34660553"/>
              <a:ext cx="2517685" cy="1643460"/>
            </a:xfrm>
            <a:prstGeom prst="roundRect">
              <a:avLst>
                <a:gd name="adj" fmla="val 5929"/>
              </a:avLst>
            </a:prstGeom>
            <a:solidFill>
              <a:srgbClr val="006AB3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tlCol="0" anchor="ctr" anchorCtr="0"/>
            <a:lstStyle/>
            <a:p>
              <a:pPr algn="ctr"/>
              <a:endParaRPr lang="de-DE" dirty="0"/>
            </a:p>
          </p:txBody>
        </p:sp>
        <p:sp>
          <p:nvSpPr>
            <p:cNvPr id="18" name="Abgerundetes Rechteck 175">
              <a:extLst>
                <a:ext uri="{FF2B5EF4-FFF2-40B4-BE49-F238E27FC236}">
                  <a16:creationId xmlns:a16="http://schemas.microsoft.com/office/drawing/2014/main" id="{213B1025-88CE-4D96-A199-23C9BB81DAE5}"/>
                </a:ext>
              </a:extLst>
            </p:cNvPr>
            <p:cNvSpPr/>
            <p:nvPr/>
          </p:nvSpPr>
          <p:spPr>
            <a:xfrm>
              <a:off x="12594157" y="36551566"/>
              <a:ext cx="993947" cy="106616"/>
            </a:xfrm>
            <a:prstGeom prst="roundRect">
              <a:avLst>
                <a:gd name="adj" fmla="val 5929"/>
              </a:avLst>
            </a:prstGeom>
            <a:solidFill>
              <a:srgbClr val="006AB3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9" name="Grafik 18" descr="Webdesign">
              <a:extLst>
                <a:ext uri="{FF2B5EF4-FFF2-40B4-BE49-F238E27FC236}">
                  <a16:creationId xmlns:a16="http://schemas.microsoft.com/office/drawing/2014/main" id="{42FD85F2-AC69-4C46-BA39-33F91997F1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2491939" y="34946370"/>
              <a:ext cx="1198382" cy="1198382"/>
            </a:xfrm>
            <a:prstGeom prst="rect">
              <a:avLst/>
            </a:prstGeom>
          </p:spPr>
        </p:pic>
      </p:grpSp>
      <p:sp>
        <p:nvSpPr>
          <p:cNvPr id="14" name="Pfeil: nach rechts 13">
            <a:extLst>
              <a:ext uri="{FF2B5EF4-FFF2-40B4-BE49-F238E27FC236}">
                <a16:creationId xmlns:a16="http://schemas.microsoft.com/office/drawing/2014/main" id="{6E7B1BF6-E217-4C77-AE1D-ED606D3E7B13}"/>
              </a:ext>
            </a:extLst>
          </p:cNvPr>
          <p:cNvSpPr/>
          <p:nvPr/>
        </p:nvSpPr>
        <p:spPr>
          <a:xfrm>
            <a:off x="4126042" y="5425680"/>
            <a:ext cx="310738" cy="1744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4B9B1E21-6569-4F55-8D3E-1C64D95FC523}"/>
              </a:ext>
            </a:extLst>
          </p:cNvPr>
          <p:cNvSpPr/>
          <p:nvPr/>
        </p:nvSpPr>
        <p:spPr>
          <a:xfrm>
            <a:off x="4712833" y="5211044"/>
            <a:ext cx="1241384" cy="56066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6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b="1" dirty="0">
                <a:solidFill>
                  <a:schemeClr val="bg1"/>
                </a:solidFill>
              </a:rPr>
              <a:t>OUTPUTS</a:t>
            </a:r>
          </a:p>
        </p:txBody>
      </p:sp>
      <p:cxnSp>
        <p:nvCxnSpPr>
          <p:cNvPr id="100" name="Gerade Verbindung mit Pfeil 99">
            <a:extLst>
              <a:ext uri="{FF2B5EF4-FFF2-40B4-BE49-F238E27FC236}">
                <a16:creationId xmlns:a16="http://schemas.microsoft.com/office/drawing/2014/main" id="{F611E85B-7074-414A-906A-4E9802D74F8D}"/>
              </a:ext>
            </a:extLst>
          </p:cNvPr>
          <p:cNvCxnSpPr>
            <a:cxnSpLocks/>
          </p:cNvCxnSpPr>
          <p:nvPr/>
        </p:nvCxnSpPr>
        <p:spPr>
          <a:xfrm>
            <a:off x="2201558" y="2920102"/>
            <a:ext cx="309492" cy="0"/>
          </a:xfrm>
          <a:prstGeom prst="straightConnector1">
            <a:avLst/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Gerade Verbindung mit Pfeil 101">
            <a:extLst>
              <a:ext uri="{FF2B5EF4-FFF2-40B4-BE49-F238E27FC236}">
                <a16:creationId xmlns:a16="http://schemas.microsoft.com/office/drawing/2014/main" id="{A2619516-AB83-4FDA-8C17-D29511BD755B}"/>
              </a:ext>
            </a:extLst>
          </p:cNvPr>
          <p:cNvCxnSpPr>
            <a:cxnSpLocks/>
          </p:cNvCxnSpPr>
          <p:nvPr/>
        </p:nvCxnSpPr>
        <p:spPr>
          <a:xfrm>
            <a:off x="2201558" y="3503967"/>
            <a:ext cx="309492" cy="0"/>
          </a:xfrm>
          <a:prstGeom prst="straightConnector1">
            <a:avLst/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Gerade Verbindung mit Pfeil 102">
            <a:extLst>
              <a:ext uri="{FF2B5EF4-FFF2-40B4-BE49-F238E27FC236}">
                <a16:creationId xmlns:a16="http://schemas.microsoft.com/office/drawing/2014/main" id="{41C0B48D-B22A-4D8E-83D2-94E9D9777FDD}"/>
              </a:ext>
            </a:extLst>
          </p:cNvPr>
          <p:cNvCxnSpPr>
            <a:cxnSpLocks/>
          </p:cNvCxnSpPr>
          <p:nvPr/>
        </p:nvCxnSpPr>
        <p:spPr>
          <a:xfrm>
            <a:off x="2201558" y="4761074"/>
            <a:ext cx="309492" cy="0"/>
          </a:xfrm>
          <a:prstGeom prst="straightConnector1">
            <a:avLst/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Gerade Verbindung mit Pfeil 103">
            <a:extLst>
              <a:ext uri="{FF2B5EF4-FFF2-40B4-BE49-F238E27FC236}">
                <a16:creationId xmlns:a16="http://schemas.microsoft.com/office/drawing/2014/main" id="{9435F00D-5DF8-489E-8640-D6FAED5C850C}"/>
              </a:ext>
            </a:extLst>
          </p:cNvPr>
          <p:cNvCxnSpPr>
            <a:cxnSpLocks/>
          </p:cNvCxnSpPr>
          <p:nvPr/>
        </p:nvCxnSpPr>
        <p:spPr>
          <a:xfrm>
            <a:off x="4404675" y="3838910"/>
            <a:ext cx="309492" cy="0"/>
          </a:xfrm>
          <a:prstGeom prst="straightConnector1">
            <a:avLst/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Gerade Verbindung mit Pfeil 104">
            <a:extLst>
              <a:ext uri="{FF2B5EF4-FFF2-40B4-BE49-F238E27FC236}">
                <a16:creationId xmlns:a16="http://schemas.microsoft.com/office/drawing/2014/main" id="{D33AAFD3-EA89-4783-BEAA-341F804393DE}"/>
              </a:ext>
            </a:extLst>
          </p:cNvPr>
          <p:cNvCxnSpPr>
            <a:cxnSpLocks/>
          </p:cNvCxnSpPr>
          <p:nvPr/>
        </p:nvCxnSpPr>
        <p:spPr>
          <a:xfrm>
            <a:off x="4397182" y="4427671"/>
            <a:ext cx="309492" cy="0"/>
          </a:xfrm>
          <a:prstGeom prst="straightConnector1">
            <a:avLst/>
          </a:prstGeom>
          <a:ln w="222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llipse 54">
            <a:extLst>
              <a:ext uri="{FF2B5EF4-FFF2-40B4-BE49-F238E27FC236}">
                <a16:creationId xmlns:a16="http://schemas.microsoft.com/office/drawing/2014/main" id="{B55C6F09-6D77-4B5F-ACDA-16583C3B235A}"/>
              </a:ext>
            </a:extLst>
          </p:cNvPr>
          <p:cNvSpPr/>
          <p:nvPr/>
        </p:nvSpPr>
        <p:spPr>
          <a:xfrm>
            <a:off x="3982604" y="3071660"/>
            <a:ext cx="310738" cy="310738"/>
          </a:xfrm>
          <a:prstGeom prst="ellipse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2ACDAC3C-D9C4-47AC-9926-A643F693523F}"/>
              </a:ext>
            </a:extLst>
          </p:cNvPr>
          <p:cNvCxnSpPr>
            <a:cxnSpLocks/>
            <a:stCxn id="22" idx="7"/>
            <a:endCxn id="55" idx="1"/>
          </p:cNvCxnSpPr>
          <p:nvPr/>
        </p:nvCxnSpPr>
        <p:spPr>
          <a:xfrm flipV="1">
            <a:off x="3619075" y="3117167"/>
            <a:ext cx="409036" cy="4067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752E8B89-95A8-436A-9440-F268EA970DC8}"/>
              </a:ext>
            </a:extLst>
          </p:cNvPr>
          <p:cNvCxnSpPr>
            <a:cxnSpLocks/>
            <a:stCxn id="23" idx="7"/>
            <a:endCxn id="55" idx="2"/>
          </p:cNvCxnSpPr>
          <p:nvPr/>
        </p:nvCxnSpPr>
        <p:spPr>
          <a:xfrm flipV="1">
            <a:off x="3616891" y="3227029"/>
            <a:ext cx="365713" cy="508169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Gerader Verbinder 67">
            <a:extLst>
              <a:ext uri="{FF2B5EF4-FFF2-40B4-BE49-F238E27FC236}">
                <a16:creationId xmlns:a16="http://schemas.microsoft.com/office/drawing/2014/main" id="{863F92D0-43E0-439F-B823-0CAA1508305C}"/>
              </a:ext>
            </a:extLst>
          </p:cNvPr>
          <p:cNvCxnSpPr>
            <a:cxnSpLocks/>
            <a:stCxn id="24" idx="7"/>
            <a:endCxn id="55" idx="3"/>
          </p:cNvCxnSpPr>
          <p:nvPr/>
        </p:nvCxnSpPr>
        <p:spPr>
          <a:xfrm flipV="1">
            <a:off x="3630692" y="3336891"/>
            <a:ext cx="397419" cy="1003583"/>
          </a:xfrm>
          <a:prstGeom prst="line">
            <a:avLst/>
          </a:prstGeom>
          <a:solidFill>
            <a:schemeClr val="tx2">
              <a:lumMod val="10000"/>
              <a:lumOff val="90000"/>
            </a:schemeClr>
          </a:solidFill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hteck 71">
            <a:extLst>
              <a:ext uri="{FF2B5EF4-FFF2-40B4-BE49-F238E27FC236}">
                <a16:creationId xmlns:a16="http://schemas.microsoft.com/office/drawing/2014/main" id="{C4543485-28FF-45FB-A100-9E0E83774A3A}"/>
              </a:ext>
            </a:extLst>
          </p:cNvPr>
          <p:cNvSpPr/>
          <p:nvPr/>
        </p:nvSpPr>
        <p:spPr>
          <a:xfrm>
            <a:off x="4714167" y="2933526"/>
            <a:ext cx="2388725" cy="5763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b="1" dirty="0">
                <a:solidFill>
                  <a:schemeClr val="accent3"/>
                </a:solidFill>
              </a:rPr>
              <a:t>vorhergesagte </a:t>
            </a:r>
            <a:br>
              <a:rPr lang="de-DE" sz="1200" b="1" dirty="0">
                <a:solidFill>
                  <a:schemeClr val="accent3"/>
                </a:solidFill>
              </a:rPr>
            </a:br>
            <a:r>
              <a:rPr lang="de-DE" sz="1200" b="1" dirty="0">
                <a:solidFill>
                  <a:schemeClr val="accent3"/>
                </a:solidFill>
              </a:rPr>
              <a:t>Last in N</a:t>
            </a:r>
            <a:endParaRPr lang="de-DE" sz="1200" dirty="0">
              <a:solidFill>
                <a:schemeClr val="accent3"/>
              </a:solidFill>
            </a:endParaRPr>
          </a:p>
        </p:txBody>
      </p:sp>
      <p:cxnSp>
        <p:nvCxnSpPr>
          <p:cNvPr id="73" name="Gerade Verbindung mit Pfeil 72">
            <a:extLst>
              <a:ext uri="{FF2B5EF4-FFF2-40B4-BE49-F238E27FC236}">
                <a16:creationId xmlns:a16="http://schemas.microsoft.com/office/drawing/2014/main" id="{34A9B468-62A5-47FE-B3A8-B657E2BC40E2}"/>
              </a:ext>
            </a:extLst>
          </p:cNvPr>
          <p:cNvCxnSpPr>
            <a:cxnSpLocks/>
          </p:cNvCxnSpPr>
          <p:nvPr/>
        </p:nvCxnSpPr>
        <p:spPr>
          <a:xfrm>
            <a:off x="4391140" y="3221690"/>
            <a:ext cx="309492" cy="0"/>
          </a:xfrm>
          <a:prstGeom prst="straightConnector1">
            <a:avLst/>
          </a:prstGeom>
          <a:ln w="2222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Grafik 57">
            <a:extLst>
              <a:ext uri="{FF2B5EF4-FFF2-40B4-BE49-F238E27FC236}">
                <a16:creationId xmlns:a16="http://schemas.microsoft.com/office/drawing/2014/main" id="{779FF64B-0AC4-4F62-BB1E-B537BB7E9F5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211"/>
          <a:stretch/>
        </p:blipFill>
        <p:spPr>
          <a:xfrm>
            <a:off x="7816017" y="2331028"/>
            <a:ext cx="3796897" cy="3709415"/>
          </a:xfrm>
          <a:prstGeom prst="rect">
            <a:avLst/>
          </a:prstGeom>
        </p:spPr>
      </p:pic>
      <p:sp>
        <p:nvSpPr>
          <p:cNvPr id="59" name="Pfeil: nach rechts 58">
            <a:extLst>
              <a:ext uri="{FF2B5EF4-FFF2-40B4-BE49-F238E27FC236}">
                <a16:creationId xmlns:a16="http://schemas.microsoft.com/office/drawing/2014/main" id="{23E4AFC0-20A8-4CF4-8415-EB8419D34715}"/>
              </a:ext>
            </a:extLst>
          </p:cNvPr>
          <p:cNvSpPr/>
          <p:nvPr/>
        </p:nvSpPr>
        <p:spPr>
          <a:xfrm>
            <a:off x="6721601" y="3896540"/>
            <a:ext cx="1006305" cy="49845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411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9" grpId="1" animBg="1"/>
    </p:bldLst>
  </p:timing>
</p:sld>
</file>

<file path=ppt/theme/theme1.xml><?xml version="1.0" encoding="utf-8"?>
<a:theme xmlns:a="http://schemas.openxmlformats.org/drawingml/2006/main" name="TUD_Praesentationsvorlagen16zu9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7C8D47D-C401-4EE1-BDE7-44A31DD9F0E9}" vid="{32192CAF-097F-4FAF-B79D-D16E995EDBE8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308</Words>
  <Application>Microsoft Office PowerPoint</Application>
  <PresentationFormat>Breitbild</PresentationFormat>
  <Paragraphs>57</Paragraphs>
  <Slides>4</Slides>
  <Notes>4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Open Sans</vt:lpstr>
      <vt:lpstr>Arial</vt:lpstr>
      <vt:lpstr>Calibri</vt:lpstr>
      <vt:lpstr>Symbol</vt:lpstr>
      <vt:lpstr>Wingdings</vt:lpstr>
      <vt:lpstr>TUD_Praesentationsvorlagen16zu9</vt:lpstr>
      <vt:lpstr>4. Ergebnisse Entwicklung echtzeitfähiger Algorithmen</vt:lpstr>
      <vt:lpstr>4. Ergebnisse Aufbau Funktionsdemonstrator</vt:lpstr>
      <vt:lpstr>4. Ergebnisse Stand Funktionsdemonstrator</vt:lpstr>
      <vt:lpstr>4. Ergebnisse Entwicklung echtzeitfähiger Algorithmen - Ausblick</vt:lpstr>
    </vt:vector>
  </TitlesOfParts>
  <Company>TUD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Präsentationsvorlagen im CD der TU Dresden</dc:title>
  <dc:creator>Annett Dörfel</dc:creator>
  <cp:lastModifiedBy>Schmidt, Florian</cp:lastModifiedBy>
  <cp:revision>274</cp:revision>
  <dcterms:created xsi:type="dcterms:W3CDTF">2019-02-12T14:41:01Z</dcterms:created>
  <dcterms:modified xsi:type="dcterms:W3CDTF">2025-02-18T10:08:51Z</dcterms:modified>
</cp:coreProperties>
</file>